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notesMasterIdLst>
    <p:notesMasterId r:id="rId30"/>
  </p:notesMasterIdLst>
  <p:handoutMasterIdLst>
    <p:handoutMasterId r:id="rId31"/>
  </p:handoutMasterIdLst>
  <p:sldIdLst>
    <p:sldId id="275" r:id="rId2"/>
    <p:sldId id="376" r:id="rId3"/>
    <p:sldId id="377" r:id="rId4"/>
    <p:sldId id="266" r:id="rId5"/>
    <p:sldId id="280" r:id="rId6"/>
    <p:sldId id="281" r:id="rId7"/>
    <p:sldId id="276" r:id="rId8"/>
    <p:sldId id="279" r:id="rId9"/>
    <p:sldId id="294" r:id="rId10"/>
    <p:sldId id="363" r:id="rId11"/>
    <p:sldId id="371" r:id="rId12"/>
    <p:sldId id="374" r:id="rId13"/>
    <p:sldId id="282" r:id="rId14"/>
    <p:sldId id="283" r:id="rId15"/>
    <p:sldId id="295" r:id="rId16"/>
    <p:sldId id="284" r:id="rId17"/>
    <p:sldId id="375" r:id="rId18"/>
    <p:sldId id="286" r:id="rId19"/>
    <p:sldId id="288" r:id="rId20"/>
    <p:sldId id="289" r:id="rId21"/>
    <p:sldId id="290" r:id="rId22"/>
    <p:sldId id="291" r:id="rId23"/>
    <p:sldId id="292" r:id="rId24"/>
    <p:sldId id="293" r:id="rId25"/>
    <p:sldId id="267" r:id="rId26"/>
    <p:sldId id="268" r:id="rId27"/>
    <p:sldId id="269" r:id="rId28"/>
    <p:sldId id="270" r:id="rId29"/>
  </p:sldIdLst>
  <p:sldSz cx="10058400" cy="77724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ead It!" id="{CF08E75C-E143-45DC-AD44-7B18D366BA07}">
          <p14:sldIdLst>
            <p14:sldId id="275"/>
            <p14:sldId id="376"/>
            <p14:sldId id="377"/>
            <p14:sldId id="266"/>
          </p14:sldIdLst>
        </p14:section>
        <p14:section name="Watch It!" id="{58C3B84E-0D82-42DF-84B0-2AFBC2A1C62D}">
          <p14:sldIdLst>
            <p14:sldId id="280"/>
            <p14:sldId id="281"/>
          </p14:sldIdLst>
        </p14:section>
        <p14:section name="Explore It!" id="{9A793571-A780-4E73-BE9A-425321C537DD}">
          <p14:sldIdLst>
            <p14:sldId id="276"/>
            <p14:sldId id="279"/>
            <p14:sldId id="294"/>
            <p14:sldId id="363"/>
            <p14:sldId id="371"/>
            <p14:sldId id="374"/>
          </p14:sldIdLst>
        </p14:section>
        <p14:section name="Research It!" id="{360520C7-A3EC-4EBB-B978-E3EAFA1FF1B0}">
          <p14:sldIdLst>
            <p14:sldId id="282"/>
            <p14:sldId id="283"/>
            <p14:sldId id="295"/>
          </p14:sldIdLst>
        </p14:section>
        <p14:section name="Organize It!" id="{787CA4FA-D407-46B9-ABE4-0313DEC202F1}">
          <p14:sldIdLst>
            <p14:sldId id="284"/>
            <p14:sldId id="375"/>
          </p14:sldIdLst>
        </p14:section>
        <p14:section name="Illustrate It!" id="{578DD888-385C-4B0E-B9E3-A7EA484BC0A6}">
          <p14:sldIdLst>
            <p14:sldId id="286"/>
          </p14:sldIdLst>
        </p14:section>
        <p14:section name="Assess It!" id="{EB4ADEF7-74DA-4C1C-AC77-D9EE0E5A0E1E}">
          <p14:sldIdLst>
            <p14:sldId id="288"/>
            <p14:sldId id="289"/>
          </p14:sldIdLst>
        </p14:section>
        <p14:section name="Write It!" id="{787CE96F-2A0E-4F70-8A20-6AF8722C4249}">
          <p14:sldIdLst>
            <p14:sldId id="290"/>
            <p14:sldId id="291"/>
          </p14:sldIdLst>
        </p14:section>
        <p14:section name="Challenge It! (optional)" id="{4352E49F-8130-40B4-9C83-A21113AED154}">
          <p14:sldIdLst>
            <p14:sldId id="292"/>
            <p14:sldId id="293"/>
          </p14:sldIdLst>
        </p14:section>
        <p14:section name="Answer Sheets - Dependent" id="{67F541A3-8DC4-4818-9954-AFB9C76941EA}">
          <p14:sldIdLst>
            <p14:sldId id="267"/>
            <p14:sldId id="268"/>
          </p14:sldIdLst>
        </p14:section>
        <p14:section name="Answer Sheets - Modified" id="{21C0A623-AB95-46A4-827E-78963345BCB3}">
          <p14:sldIdLst>
            <p14:sldId id="269"/>
            <p14:sldId id="270"/>
          </p14:sldIdLst>
        </p14:section>
      </p14:sectionLst>
    </p:ext>
    <p:ext uri="{EFAFB233-063F-42B5-8137-9DF3F51BA10A}">
      <p15:sldGuideLst xmlns:p15="http://schemas.microsoft.com/office/powerpoint/2012/main">
        <p15:guide id="1" orient="horz" pos="312" userDrawn="1">
          <p15:clr>
            <a:srgbClr val="A4A3A4"/>
          </p15:clr>
        </p15:guide>
        <p15:guide id="2" pos="314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F0D9"/>
    <a:srgbClr val="00B050"/>
    <a:srgbClr val="990033"/>
    <a:srgbClr val="FF7C80"/>
    <a:srgbClr val="FF9999"/>
    <a:srgbClr val="CC0000"/>
    <a:srgbClr val="00B0F0"/>
    <a:srgbClr val="9DC3E6"/>
    <a:srgbClr val="CC00FF"/>
    <a:srgbClr val="F5C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690" autoAdjust="0"/>
    <p:restoredTop sz="94660"/>
  </p:normalViewPr>
  <p:slideViewPr>
    <p:cSldViewPr snapToGrid="0">
      <p:cViewPr varScale="1">
        <p:scale>
          <a:sx n="58" d="100"/>
          <a:sy n="58" d="100"/>
        </p:scale>
        <p:origin x="860" y="60"/>
      </p:cViewPr>
      <p:guideLst>
        <p:guide orient="horz" pos="312"/>
        <p:guide pos="3144"/>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71" d="100"/>
          <a:sy n="71" d="100"/>
        </p:scale>
        <p:origin x="3036"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BA5731-40E0-49CA-820A-E6ABD2C57ECC}"/>
              </a:ext>
            </a:extLst>
          </p:cNvPr>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a:extLst>
              <a:ext uri="{FF2B5EF4-FFF2-40B4-BE49-F238E27FC236}">
                <a16:creationId xmlns:a16="http://schemas.microsoft.com/office/drawing/2014/main" id="{0FBE8C30-2CD3-4BD0-9805-2F09061805A7}"/>
              </a:ext>
            </a:extLst>
          </p:cNvPr>
          <p:cNvSpPr>
            <a:spLocks noGrp="1"/>
          </p:cNvSpPr>
          <p:nvPr>
            <p:ph type="dt" sz="quarter" idx="1"/>
          </p:nvPr>
        </p:nvSpPr>
        <p:spPr>
          <a:xfrm>
            <a:off x="4023092" y="0"/>
            <a:ext cx="3077739" cy="471054"/>
          </a:xfrm>
          <a:prstGeom prst="rect">
            <a:avLst/>
          </a:prstGeom>
        </p:spPr>
        <p:txBody>
          <a:bodyPr vert="horz" lIns="94229" tIns="47114" rIns="94229" bIns="47114" rtlCol="0"/>
          <a:lstStyle>
            <a:lvl1pPr algn="r">
              <a:defRPr sz="1200"/>
            </a:lvl1pPr>
          </a:lstStyle>
          <a:p>
            <a:fld id="{8AC7FB16-81A3-413C-8578-BD456A820C63}" type="datetimeFigureOut">
              <a:rPr lang="en-US" smtClean="0"/>
              <a:t>2/4/2023</a:t>
            </a:fld>
            <a:endParaRPr lang="en-US" dirty="0"/>
          </a:p>
        </p:txBody>
      </p:sp>
      <p:sp>
        <p:nvSpPr>
          <p:cNvPr id="4" name="Footer Placeholder 3">
            <a:extLst>
              <a:ext uri="{FF2B5EF4-FFF2-40B4-BE49-F238E27FC236}">
                <a16:creationId xmlns:a16="http://schemas.microsoft.com/office/drawing/2014/main" id="{5E77325C-F5C2-4116-A542-61D11B35F2BB}"/>
              </a:ext>
            </a:extLst>
          </p:cNvPr>
          <p:cNvSpPr>
            <a:spLocks noGrp="1"/>
          </p:cNvSpPr>
          <p:nvPr>
            <p:ph type="ftr" sz="quarter" idx="2"/>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C1DBBD2-005C-4745-BD81-70DE80C7DFCA}"/>
              </a:ext>
            </a:extLst>
          </p:cNvPr>
          <p:cNvSpPr>
            <a:spLocks noGrp="1"/>
          </p:cNvSpPr>
          <p:nvPr>
            <p:ph type="sldNum" sz="quarter" idx="3"/>
          </p:nvPr>
        </p:nvSpPr>
        <p:spPr>
          <a:xfrm>
            <a:off x="4023092" y="8917422"/>
            <a:ext cx="3077739" cy="471053"/>
          </a:xfrm>
          <a:prstGeom prst="rect">
            <a:avLst/>
          </a:prstGeom>
        </p:spPr>
        <p:txBody>
          <a:bodyPr vert="horz" lIns="94229" tIns="47114" rIns="94229" bIns="47114" rtlCol="0" anchor="b"/>
          <a:lstStyle>
            <a:lvl1pPr algn="r">
              <a:defRPr sz="1200"/>
            </a:lvl1pPr>
          </a:lstStyle>
          <a:p>
            <a:fld id="{1C35A48D-ED85-4491-A120-9DA6E492F730}" type="slidenum">
              <a:rPr lang="en-US" smtClean="0"/>
              <a:t>‹#›</a:t>
            </a:fld>
            <a:endParaRPr lang="en-US" dirty="0"/>
          </a:p>
        </p:txBody>
      </p:sp>
    </p:spTree>
    <p:extLst>
      <p:ext uri="{BB962C8B-B14F-4D97-AF65-F5344CB8AC3E}">
        <p14:creationId xmlns:p14="http://schemas.microsoft.com/office/powerpoint/2010/main" val="2574508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4790FD22-1195-5E49-81F8-D4DC74FA68EA}" type="datetimeFigureOut">
              <a:rPr lang="en-US" smtClean="0"/>
              <a:t>2/4/2023</a:t>
            </a:fld>
            <a:endParaRPr lang="en-US" dirty="0"/>
          </a:p>
        </p:txBody>
      </p:sp>
      <p:sp>
        <p:nvSpPr>
          <p:cNvPr id="4" name="Slide Image Placeholder 3"/>
          <p:cNvSpPr>
            <a:spLocks noGrp="1" noRot="1" noChangeAspect="1"/>
          </p:cNvSpPr>
          <p:nvPr>
            <p:ph type="sldImg" idx="2"/>
          </p:nvPr>
        </p:nvSpPr>
        <p:spPr>
          <a:xfrm>
            <a:off x="1500188" y="1173163"/>
            <a:ext cx="4102100" cy="3168650"/>
          </a:xfrm>
          <a:prstGeom prst="rect">
            <a:avLst/>
          </a:prstGeom>
          <a:noFill/>
          <a:ln w="12700">
            <a:solidFill>
              <a:prstClr val="black"/>
            </a:solidFill>
          </a:ln>
        </p:spPr>
        <p:txBody>
          <a:bodyPr vert="horz" lIns="94229" tIns="47114" rIns="94229" bIns="47114" rtlCol="0" anchor="ctr"/>
          <a:lstStyle/>
          <a:p>
            <a:endParaRPr lang="en-US" dirty="0"/>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3F8871D8-907B-554A-B3A6-43641AFB17DD}" type="slidenum">
              <a:rPr lang="en-US" smtClean="0"/>
              <a:t>‹#›</a:t>
            </a:fld>
            <a:endParaRPr lang="en-US" dirty="0"/>
          </a:p>
        </p:txBody>
      </p:sp>
    </p:spTree>
    <p:extLst>
      <p:ext uri="{BB962C8B-B14F-4D97-AF65-F5344CB8AC3E}">
        <p14:creationId xmlns:p14="http://schemas.microsoft.com/office/powerpoint/2010/main" val="2631248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otally 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1AAFB7-165B-44F3-965E-2744C71ACF18}"/>
              </a:ext>
            </a:extLst>
          </p:cNvPr>
          <p:cNvSpPr/>
          <p:nvPr userDrawn="1"/>
        </p:nvSpPr>
        <p:spPr>
          <a:xfrm>
            <a:off x="0" y="0"/>
            <a:ext cx="10058400" cy="77724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94761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ogo + Copyrigh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B6458C3-9530-4754-9FF5-B835AC31455A}"/>
              </a:ext>
            </a:extLst>
          </p:cNvPr>
          <p:cNvSpPr/>
          <p:nvPr userDrawn="1"/>
        </p:nvSpPr>
        <p:spPr>
          <a:xfrm>
            <a:off x="0" y="0"/>
            <a:ext cx="10058400" cy="7771366"/>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a:extLst>
              <a:ext uri="{FF2B5EF4-FFF2-40B4-BE49-F238E27FC236}">
                <a16:creationId xmlns:a16="http://schemas.microsoft.com/office/drawing/2014/main" id="{BA1AF2D0-6013-437D-9E8F-41019A0B59A5}"/>
              </a:ext>
            </a:extLst>
          </p:cNvPr>
          <p:cNvPicPr>
            <a:picLocks noChangeAspect="1"/>
          </p:cNvPicPr>
          <p:nvPr userDrawn="1"/>
        </p:nvPicPr>
        <p:blipFill>
          <a:blip r:embed="rId2" cstate="hqprint">
            <a:alphaModFix amt="50000"/>
            <a:extLst>
              <a:ext uri="{28A0092B-C50C-407E-A947-70E740481C1C}">
                <a14:useLocalDpi xmlns:a14="http://schemas.microsoft.com/office/drawing/2010/main" val="0"/>
              </a:ext>
            </a:extLst>
          </a:blip>
          <a:stretch>
            <a:fillRect/>
          </a:stretch>
        </p:blipFill>
        <p:spPr>
          <a:xfrm>
            <a:off x="8859480" y="156657"/>
            <a:ext cx="1024779" cy="614868"/>
          </a:xfrm>
          <a:prstGeom prst="rect">
            <a:avLst/>
          </a:prstGeom>
        </p:spPr>
      </p:pic>
      <p:sp>
        <p:nvSpPr>
          <p:cNvPr id="26" name="TextBox 25">
            <a:extLst>
              <a:ext uri="{FF2B5EF4-FFF2-40B4-BE49-F238E27FC236}">
                <a16:creationId xmlns:a16="http://schemas.microsoft.com/office/drawing/2014/main" id="{FA27D5E9-5462-4C79-A02A-9B1819A78A55}"/>
              </a:ext>
            </a:extLst>
          </p:cNvPr>
          <p:cNvSpPr txBox="1"/>
          <p:nvPr userDrawn="1"/>
        </p:nvSpPr>
        <p:spPr>
          <a:xfrm>
            <a:off x="8728037" y="7606722"/>
            <a:ext cx="1649627" cy="215444"/>
          </a:xfrm>
          <a:prstGeom prst="rect">
            <a:avLst/>
          </a:prstGeom>
          <a:noFill/>
        </p:spPr>
        <p:txBody>
          <a:bodyPr wrap="square" rtlCol="0">
            <a:spAutoFit/>
          </a:bodyPr>
          <a:lstStyle/>
          <a:p>
            <a:r>
              <a:rPr lang="en-US" sz="800" dirty="0">
                <a:solidFill>
                  <a:schemeClr val="bg1"/>
                </a:solidFill>
                <a:latin typeface="Verdana" panose="020B0604030504040204" pitchFamily="34" charset="0"/>
                <a:ea typeface="Verdana" panose="020B0604030504040204" pitchFamily="34" charset="0"/>
              </a:rPr>
              <a:t>© Kesler Science, LLC</a:t>
            </a:r>
          </a:p>
        </p:txBody>
      </p:sp>
      <p:sp>
        <p:nvSpPr>
          <p:cNvPr id="17" name="TextBox 16">
            <a:extLst>
              <a:ext uri="{FF2B5EF4-FFF2-40B4-BE49-F238E27FC236}">
                <a16:creationId xmlns:a16="http://schemas.microsoft.com/office/drawing/2014/main" id="{94D7D791-7372-4831-AE2B-B75B49E6BC2B}"/>
              </a:ext>
            </a:extLst>
          </p:cNvPr>
          <p:cNvSpPr txBox="1"/>
          <p:nvPr userDrawn="1"/>
        </p:nvSpPr>
        <p:spPr>
          <a:xfrm>
            <a:off x="8715337" y="7555922"/>
            <a:ext cx="1649627" cy="215444"/>
          </a:xfrm>
          <a:prstGeom prst="rect">
            <a:avLst/>
          </a:prstGeom>
          <a:noFill/>
        </p:spPr>
        <p:txBody>
          <a:bodyPr wrap="square" rtlCol="0">
            <a:spAutoFit/>
          </a:bodyPr>
          <a:lstStyle/>
          <a:p>
            <a:r>
              <a:rPr lang="en-US" sz="800" dirty="0">
                <a:solidFill>
                  <a:schemeClr val="bg1">
                    <a:lumMod val="50000"/>
                  </a:schemeClr>
                </a:solidFill>
                <a:latin typeface="Verdana" panose="020B0604030504040204" pitchFamily="34" charset="0"/>
                <a:ea typeface="Verdana" panose="020B0604030504040204" pitchFamily="34" charset="0"/>
              </a:rPr>
              <a:t>© Kesler Science, LLC</a:t>
            </a:r>
          </a:p>
        </p:txBody>
      </p:sp>
    </p:spTree>
    <p:extLst>
      <p:ext uri="{BB962C8B-B14F-4D97-AF65-F5344CB8AC3E}">
        <p14:creationId xmlns:p14="http://schemas.microsoft.com/office/powerpoint/2010/main" val="2168070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order-Logo-Copyright">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A9D999EE-4D79-4BC7-824E-7A114C98D927}"/>
              </a:ext>
            </a:extLst>
          </p:cNvPr>
          <p:cNvSpPr/>
          <p:nvPr userDrawn="1"/>
        </p:nvSpPr>
        <p:spPr>
          <a:xfrm>
            <a:off x="118872" y="110342"/>
            <a:ext cx="9829800" cy="75438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a:extLst>
              <a:ext uri="{FF2B5EF4-FFF2-40B4-BE49-F238E27FC236}">
                <a16:creationId xmlns:a16="http://schemas.microsoft.com/office/drawing/2014/main" id="{BA1AF2D0-6013-437D-9E8F-41019A0B59A5}"/>
              </a:ext>
            </a:extLst>
          </p:cNvPr>
          <p:cNvPicPr>
            <a:picLocks noChangeAspect="1"/>
          </p:cNvPicPr>
          <p:nvPr userDrawn="1"/>
        </p:nvPicPr>
        <p:blipFill>
          <a:blip r:embed="rId2" cstate="hqprint">
            <a:alphaModFix amt="50000"/>
            <a:extLst>
              <a:ext uri="{28A0092B-C50C-407E-A947-70E740481C1C}">
                <a14:useLocalDpi xmlns:a14="http://schemas.microsoft.com/office/drawing/2010/main" val="0"/>
              </a:ext>
            </a:extLst>
          </a:blip>
          <a:stretch>
            <a:fillRect/>
          </a:stretch>
        </p:blipFill>
        <p:spPr>
          <a:xfrm>
            <a:off x="8745180" y="245557"/>
            <a:ext cx="1024779" cy="614868"/>
          </a:xfrm>
          <a:prstGeom prst="rect">
            <a:avLst/>
          </a:prstGeom>
        </p:spPr>
      </p:pic>
      <p:sp>
        <p:nvSpPr>
          <p:cNvPr id="26" name="TextBox 25">
            <a:extLst>
              <a:ext uri="{FF2B5EF4-FFF2-40B4-BE49-F238E27FC236}">
                <a16:creationId xmlns:a16="http://schemas.microsoft.com/office/drawing/2014/main" id="{FA27D5E9-5462-4C79-A02A-9B1819A78A55}"/>
              </a:ext>
            </a:extLst>
          </p:cNvPr>
          <p:cNvSpPr txBox="1"/>
          <p:nvPr userDrawn="1"/>
        </p:nvSpPr>
        <p:spPr>
          <a:xfrm>
            <a:off x="8728037" y="7606722"/>
            <a:ext cx="1649627" cy="215444"/>
          </a:xfrm>
          <a:prstGeom prst="rect">
            <a:avLst/>
          </a:prstGeom>
          <a:noFill/>
        </p:spPr>
        <p:txBody>
          <a:bodyPr wrap="square" rtlCol="0">
            <a:spAutoFit/>
          </a:bodyPr>
          <a:lstStyle/>
          <a:p>
            <a:r>
              <a:rPr lang="en-US" sz="800" dirty="0">
                <a:solidFill>
                  <a:schemeClr val="bg1"/>
                </a:solidFill>
                <a:latin typeface="Verdana" panose="020B0604030504040204" pitchFamily="34" charset="0"/>
                <a:ea typeface="Verdana" panose="020B0604030504040204" pitchFamily="34" charset="0"/>
              </a:rPr>
              <a:t>© Kesler Science, LLC</a:t>
            </a:r>
          </a:p>
        </p:txBody>
      </p:sp>
    </p:spTree>
    <p:extLst>
      <p:ext uri="{BB962C8B-B14F-4D97-AF65-F5344CB8AC3E}">
        <p14:creationId xmlns:p14="http://schemas.microsoft.com/office/powerpoint/2010/main" val="3251191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tion Instructions">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A9D999EE-4D79-4BC7-824E-7A114C98D927}"/>
              </a:ext>
            </a:extLst>
          </p:cNvPr>
          <p:cNvSpPr/>
          <p:nvPr userDrawn="1"/>
        </p:nvSpPr>
        <p:spPr>
          <a:xfrm>
            <a:off x="118872" y="110342"/>
            <a:ext cx="9829800" cy="75438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a:extLst>
              <a:ext uri="{FF2B5EF4-FFF2-40B4-BE49-F238E27FC236}">
                <a16:creationId xmlns:a16="http://schemas.microsoft.com/office/drawing/2014/main" id="{BA1AF2D0-6013-437D-9E8F-41019A0B59A5}"/>
              </a:ext>
            </a:extLst>
          </p:cNvPr>
          <p:cNvPicPr>
            <a:picLocks noChangeAspect="1"/>
          </p:cNvPicPr>
          <p:nvPr userDrawn="1"/>
        </p:nvPicPr>
        <p:blipFill>
          <a:blip r:embed="rId2" cstate="hqprint">
            <a:alphaModFix amt="50000"/>
            <a:extLst>
              <a:ext uri="{28A0092B-C50C-407E-A947-70E740481C1C}">
                <a14:useLocalDpi xmlns:a14="http://schemas.microsoft.com/office/drawing/2010/main" val="0"/>
              </a:ext>
            </a:extLst>
          </a:blip>
          <a:stretch>
            <a:fillRect/>
          </a:stretch>
        </p:blipFill>
        <p:spPr>
          <a:xfrm>
            <a:off x="8745180" y="245557"/>
            <a:ext cx="1024779" cy="614868"/>
          </a:xfrm>
          <a:prstGeom prst="rect">
            <a:avLst/>
          </a:prstGeom>
        </p:spPr>
      </p:pic>
      <p:sp>
        <p:nvSpPr>
          <p:cNvPr id="26" name="TextBox 25">
            <a:extLst>
              <a:ext uri="{FF2B5EF4-FFF2-40B4-BE49-F238E27FC236}">
                <a16:creationId xmlns:a16="http://schemas.microsoft.com/office/drawing/2014/main" id="{FA27D5E9-5462-4C79-A02A-9B1819A78A55}"/>
              </a:ext>
            </a:extLst>
          </p:cNvPr>
          <p:cNvSpPr txBox="1"/>
          <p:nvPr userDrawn="1"/>
        </p:nvSpPr>
        <p:spPr>
          <a:xfrm>
            <a:off x="8728037" y="7606722"/>
            <a:ext cx="1649627" cy="215444"/>
          </a:xfrm>
          <a:prstGeom prst="rect">
            <a:avLst/>
          </a:prstGeom>
          <a:noFill/>
        </p:spPr>
        <p:txBody>
          <a:bodyPr wrap="square" rtlCol="0">
            <a:spAutoFit/>
          </a:bodyPr>
          <a:lstStyle/>
          <a:p>
            <a:r>
              <a:rPr lang="en-US" sz="800" dirty="0">
                <a:solidFill>
                  <a:schemeClr val="bg1"/>
                </a:solidFill>
                <a:latin typeface="Verdana" panose="020B0604030504040204" pitchFamily="34" charset="0"/>
                <a:ea typeface="Verdana" panose="020B0604030504040204" pitchFamily="34" charset="0"/>
              </a:rPr>
              <a:t>© Kesler Science, LLC</a:t>
            </a:r>
          </a:p>
        </p:txBody>
      </p:sp>
      <p:grpSp>
        <p:nvGrpSpPr>
          <p:cNvPr id="14" name="Group 13">
            <a:extLst>
              <a:ext uri="{FF2B5EF4-FFF2-40B4-BE49-F238E27FC236}">
                <a16:creationId xmlns:a16="http://schemas.microsoft.com/office/drawing/2014/main" id="{66E659C4-4F9F-481E-8E81-EA6EC1D36788}"/>
              </a:ext>
            </a:extLst>
          </p:cNvPr>
          <p:cNvGrpSpPr/>
          <p:nvPr userDrawn="1"/>
        </p:nvGrpSpPr>
        <p:grpSpPr>
          <a:xfrm>
            <a:off x="7741183" y="5468449"/>
            <a:ext cx="2058393" cy="2058393"/>
            <a:chOff x="11408" y="24791"/>
            <a:chExt cx="1212211" cy="1212211"/>
          </a:xfrm>
        </p:grpSpPr>
        <p:sp>
          <p:nvSpPr>
            <p:cNvPr id="15" name="Star: 32 Points 14">
              <a:extLst>
                <a:ext uri="{FF2B5EF4-FFF2-40B4-BE49-F238E27FC236}">
                  <a16:creationId xmlns:a16="http://schemas.microsoft.com/office/drawing/2014/main" id="{48B0B05F-E1C5-4270-AE12-77E2CC3096BF}"/>
                </a:ext>
              </a:extLst>
            </p:cNvPr>
            <p:cNvSpPr/>
            <p:nvPr userDrawn="1"/>
          </p:nvSpPr>
          <p:spPr>
            <a:xfrm>
              <a:off x="11408" y="24791"/>
              <a:ext cx="1212211" cy="1212211"/>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Star: 32 Points 16">
              <a:extLst>
                <a:ext uri="{FF2B5EF4-FFF2-40B4-BE49-F238E27FC236}">
                  <a16:creationId xmlns:a16="http://schemas.microsoft.com/office/drawing/2014/main" id="{8DD1ADB8-7259-40EB-B2B2-B18DA8CCBFE6}"/>
                </a:ext>
              </a:extLst>
            </p:cNvPr>
            <p:cNvSpPr/>
            <p:nvPr userDrawn="1"/>
          </p:nvSpPr>
          <p:spPr>
            <a:xfrm>
              <a:off x="57863" y="71246"/>
              <a:ext cx="1119301" cy="1119301"/>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810273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ad It - Dependent">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A9D999EE-4D79-4BC7-824E-7A114C98D927}"/>
              </a:ext>
            </a:extLst>
          </p:cNvPr>
          <p:cNvSpPr/>
          <p:nvPr userDrawn="1"/>
        </p:nvSpPr>
        <p:spPr>
          <a:xfrm>
            <a:off x="118872" y="110342"/>
            <a:ext cx="9829800" cy="75438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a:extLst>
              <a:ext uri="{FF2B5EF4-FFF2-40B4-BE49-F238E27FC236}">
                <a16:creationId xmlns:a16="http://schemas.microsoft.com/office/drawing/2014/main" id="{BA1AF2D0-6013-437D-9E8F-41019A0B59A5}"/>
              </a:ext>
            </a:extLst>
          </p:cNvPr>
          <p:cNvPicPr>
            <a:picLocks noChangeAspect="1"/>
          </p:cNvPicPr>
          <p:nvPr userDrawn="1"/>
        </p:nvPicPr>
        <p:blipFill>
          <a:blip r:embed="rId2" cstate="hqprint">
            <a:alphaModFix amt="50000"/>
            <a:extLst>
              <a:ext uri="{28A0092B-C50C-407E-A947-70E740481C1C}">
                <a14:useLocalDpi xmlns:a14="http://schemas.microsoft.com/office/drawing/2010/main" val="0"/>
              </a:ext>
            </a:extLst>
          </a:blip>
          <a:stretch>
            <a:fillRect/>
          </a:stretch>
        </p:blipFill>
        <p:spPr>
          <a:xfrm>
            <a:off x="8745180" y="245557"/>
            <a:ext cx="1024779" cy="614868"/>
          </a:xfrm>
          <a:prstGeom prst="rect">
            <a:avLst/>
          </a:prstGeom>
        </p:spPr>
      </p:pic>
      <p:sp>
        <p:nvSpPr>
          <p:cNvPr id="26" name="TextBox 25">
            <a:extLst>
              <a:ext uri="{FF2B5EF4-FFF2-40B4-BE49-F238E27FC236}">
                <a16:creationId xmlns:a16="http://schemas.microsoft.com/office/drawing/2014/main" id="{FA27D5E9-5462-4C79-A02A-9B1819A78A55}"/>
              </a:ext>
            </a:extLst>
          </p:cNvPr>
          <p:cNvSpPr txBox="1"/>
          <p:nvPr userDrawn="1"/>
        </p:nvSpPr>
        <p:spPr>
          <a:xfrm>
            <a:off x="8728037" y="7606722"/>
            <a:ext cx="1649627" cy="215444"/>
          </a:xfrm>
          <a:prstGeom prst="rect">
            <a:avLst/>
          </a:prstGeom>
          <a:noFill/>
        </p:spPr>
        <p:txBody>
          <a:bodyPr wrap="square" rtlCol="0">
            <a:spAutoFit/>
          </a:bodyPr>
          <a:lstStyle/>
          <a:p>
            <a:r>
              <a:rPr lang="en-US" sz="800" dirty="0">
                <a:solidFill>
                  <a:schemeClr val="bg1"/>
                </a:solidFill>
                <a:latin typeface="Verdana" panose="020B0604030504040204" pitchFamily="34" charset="0"/>
                <a:ea typeface="Verdana" panose="020B0604030504040204" pitchFamily="34" charset="0"/>
              </a:rPr>
              <a:t>© Kesler Science, LLC</a:t>
            </a:r>
          </a:p>
        </p:txBody>
      </p:sp>
      <p:cxnSp>
        <p:nvCxnSpPr>
          <p:cNvPr id="5" name="Straight Connector 4">
            <a:extLst>
              <a:ext uri="{FF2B5EF4-FFF2-40B4-BE49-F238E27FC236}">
                <a16:creationId xmlns:a16="http://schemas.microsoft.com/office/drawing/2014/main" id="{82008F2C-C1BD-484E-99B9-ADCE87C305E2}"/>
              </a:ext>
            </a:extLst>
          </p:cNvPr>
          <p:cNvCxnSpPr>
            <a:cxnSpLocks/>
          </p:cNvCxnSpPr>
          <p:nvPr userDrawn="1"/>
        </p:nvCxnSpPr>
        <p:spPr>
          <a:xfrm>
            <a:off x="5029200" y="1463040"/>
            <a:ext cx="0" cy="548144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Text Placeholder 8">
            <a:extLst>
              <a:ext uri="{FF2B5EF4-FFF2-40B4-BE49-F238E27FC236}">
                <a16:creationId xmlns:a16="http://schemas.microsoft.com/office/drawing/2014/main" id="{45E90FF6-89D0-45DA-80A4-C34B5091356C}"/>
              </a:ext>
            </a:extLst>
          </p:cNvPr>
          <p:cNvSpPr>
            <a:spLocks noGrp="1"/>
          </p:cNvSpPr>
          <p:nvPr userDrawn="1">
            <p:ph type="body" sz="quarter" idx="17" hasCustomPrompt="1"/>
          </p:nvPr>
        </p:nvSpPr>
        <p:spPr>
          <a:xfrm>
            <a:off x="1236981" y="348458"/>
            <a:ext cx="6742622" cy="506412"/>
          </a:xfrm>
          <a:prstGeom prst="rect">
            <a:avLst/>
          </a:prstGeom>
        </p:spPr>
        <p:txBody>
          <a:bodyPr/>
          <a:lstStyle>
            <a:lvl1pPr marL="0" indent="0">
              <a:buNone/>
              <a:defRPr sz="2400" b="1">
                <a:latin typeface="Georgia" panose="02040502050405020303" pitchFamily="18" charset="0"/>
                <a:ea typeface="Verdana" panose="020B0604030504040204" pitchFamily="34" charset="0"/>
              </a:defRPr>
            </a:lvl1pPr>
            <a:lvl2pPr marL="502895" indent="0">
              <a:buNone/>
              <a:defRPr sz="2000">
                <a:latin typeface="Verdana" panose="020B0604030504040204" pitchFamily="34" charset="0"/>
                <a:ea typeface="Verdana" panose="020B0604030504040204" pitchFamily="34" charset="0"/>
              </a:defRPr>
            </a:lvl2pPr>
            <a:lvl3pPr marL="1005791" indent="0">
              <a:buNone/>
              <a:defRPr sz="1800">
                <a:latin typeface="Verdana" panose="020B0604030504040204" pitchFamily="34" charset="0"/>
                <a:ea typeface="Verdana" panose="020B0604030504040204" pitchFamily="34" charset="0"/>
              </a:defRPr>
            </a:lvl3pPr>
            <a:lvl4pPr marL="1508686" indent="0">
              <a:buNone/>
              <a:defRPr sz="1600">
                <a:latin typeface="Verdana" panose="020B0604030504040204" pitchFamily="34" charset="0"/>
                <a:ea typeface="Verdana" panose="020B0604030504040204" pitchFamily="34" charset="0"/>
              </a:defRPr>
            </a:lvl4pPr>
            <a:lvl5pPr marL="2011581" indent="0">
              <a:buNone/>
              <a:defRPr sz="1600">
                <a:latin typeface="Verdana" panose="020B0604030504040204" pitchFamily="34" charset="0"/>
                <a:ea typeface="Verdana" panose="020B0604030504040204" pitchFamily="34" charset="0"/>
              </a:defRPr>
            </a:lvl5pPr>
          </a:lstStyle>
          <a:p>
            <a:pPr lvl="0"/>
            <a:r>
              <a:rPr lang="en-US" dirty="0"/>
              <a:t>Article Title</a:t>
            </a:r>
          </a:p>
        </p:txBody>
      </p:sp>
      <p:grpSp>
        <p:nvGrpSpPr>
          <p:cNvPr id="13" name="Group 12">
            <a:extLst>
              <a:ext uri="{FF2B5EF4-FFF2-40B4-BE49-F238E27FC236}">
                <a16:creationId xmlns:a16="http://schemas.microsoft.com/office/drawing/2014/main" id="{A71139FD-68DC-4E41-A3F2-BF8E04E57D20}"/>
              </a:ext>
            </a:extLst>
          </p:cNvPr>
          <p:cNvGrpSpPr/>
          <p:nvPr userDrawn="1"/>
        </p:nvGrpSpPr>
        <p:grpSpPr>
          <a:xfrm>
            <a:off x="11408" y="24791"/>
            <a:ext cx="1212211" cy="1212211"/>
            <a:chOff x="11408" y="24791"/>
            <a:chExt cx="1212211" cy="1212211"/>
          </a:xfrm>
        </p:grpSpPr>
        <p:sp>
          <p:nvSpPr>
            <p:cNvPr id="6" name="Star: 32 Points 5">
              <a:extLst>
                <a:ext uri="{FF2B5EF4-FFF2-40B4-BE49-F238E27FC236}">
                  <a16:creationId xmlns:a16="http://schemas.microsoft.com/office/drawing/2014/main" id="{D33AF5A8-64C5-4C03-A5AE-E78142154F2E}"/>
                </a:ext>
              </a:extLst>
            </p:cNvPr>
            <p:cNvSpPr/>
            <p:nvPr userDrawn="1"/>
          </p:nvSpPr>
          <p:spPr>
            <a:xfrm>
              <a:off x="11408" y="24791"/>
              <a:ext cx="1212211" cy="1212211"/>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Star: 32 Points 18">
              <a:extLst>
                <a:ext uri="{FF2B5EF4-FFF2-40B4-BE49-F238E27FC236}">
                  <a16:creationId xmlns:a16="http://schemas.microsoft.com/office/drawing/2014/main" id="{BC4229B0-E419-4328-A479-D1E533A67372}"/>
                </a:ext>
              </a:extLst>
            </p:cNvPr>
            <p:cNvSpPr/>
            <p:nvPr userDrawn="1"/>
          </p:nvSpPr>
          <p:spPr>
            <a:xfrm>
              <a:off x="57863" y="71246"/>
              <a:ext cx="1119301" cy="1119301"/>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 name="TextBox 11">
            <a:extLst>
              <a:ext uri="{FF2B5EF4-FFF2-40B4-BE49-F238E27FC236}">
                <a16:creationId xmlns:a16="http://schemas.microsoft.com/office/drawing/2014/main" id="{1582E45B-F58C-4521-ABBA-8E4299E8FB37}"/>
              </a:ext>
            </a:extLst>
          </p:cNvPr>
          <p:cNvSpPr txBox="1"/>
          <p:nvPr userDrawn="1"/>
        </p:nvSpPr>
        <p:spPr>
          <a:xfrm>
            <a:off x="-77814" y="370831"/>
            <a:ext cx="1386543" cy="461665"/>
          </a:xfrm>
          <a:prstGeom prst="rect">
            <a:avLst/>
          </a:prstGeom>
          <a:noFill/>
        </p:spPr>
        <p:txBody>
          <a:bodyPr wrap="square" rtlCol="0">
            <a:spAutoFit/>
          </a:bodyPr>
          <a:lstStyle/>
          <a:p>
            <a:pPr algn="ctr"/>
            <a:r>
              <a:rPr lang="en-US" sz="1200" b="1" dirty="0">
                <a:latin typeface="Georgia" panose="02040502050405020303" pitchFamily="18" charset="0"/>
                <a:ea typeface="Verdana" panose="020B0604030504040204" pitchFamily="34" charset="0"/>
              </a:rPr>
              <a:t>Input:</a:t>
            </a:r>
            <a:br>
              <a:rPr lang="en-US" sz="1200" b="1" dirty="0">
                <a:latin typeface="Georgia" panose="02040502050405020303" pitchFamily="18" charset="0"/>
                <a:ea typeface="Verdana" panose="020B0604030504040204" pitchFamily="34" charset="0"/>
              </a:rPr>
            </a:br>
            <a:r>
              <a:rPr lang="en-US" sz="1200" b="1" dirty="0">
                <a:latin typeface="Georgia" panose="02040502050405020303" pitchFamily="18" charset="0"/>
                <a:ea typeface="Verdana" panose="020B0604030504040204" pitchFamily="34" charset="0"/>
              </a:rPr>
              <a:t>Read It!</a:t>
            </a:r>
          </a:p>
        </p:txBody>
      </p:sp>
      <p:pic>
        <p:nvPicPr>
          <p:cNvPr id="24" name="Picture 23">
            <a:extLst>
              <a:ext uri="{FF2B5EF4-FFF2-40B4-BE49-F238E27FC236}">
                <a16:creationId xmlns:a16="http://schemas.microsoft.com/office/drawing/2014/main" id="{78BF18EA-92FE-41F8-A063-B5D805745A51}"/>
              </a:ext>
            </a:extLst>
          </p:cNvPr>
          <p:cNvPicPr>
            <a:picLocks noChangeAspect="1"/>
          </p:cNvPicPr>
          <p:nvPr userDrawn="1"/>
        </p:nvPicPr>
        <p:blipFill>
          <a:blip r:embed="rId3">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116511" y="322412"/>
            <a:ext cx="569233" cy="569233"/>
          </a:xfrm>
          <a:prstGeom prst="rect">
            <a:avLst/>
          </a:prstGeom>
        </p:spPr>
      </p:pic>
    </p:spTree>
    <p:extLst>
      <p:ext uri="{BB962C8B-B14F-4D97-AF65-F5344CB8AC3E}">
        <p14:creationId xmlns:p14="http://schemas.microsoft.com/office/powerpoint/2010/main" val="3168027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ad It - Modifie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A9D999EE-4D79-4BC7-824E-7A114C98D927}"/>
              </a:ext>
            </a:extLst>
          </p:cNvPr>
          <p:cNvSpPr/>
          <p:nvPr userDrawn="1"/>
        </p:nvSpPr>
        <p:spPr>
          <a:xfrm>
            <a:off x="118872" y="110342"/>
            <a:ext cx="9829800" cy="75438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a:extLst>
              <a:ext uri="{FF2B5EF4-FFF2-40B4-BE49-F238E27FC236}">
                <a16:creationId xmlns:a16="http://schemas.microsoft.com/office/drawing/2014/main" id="{BA1AF2D0-6013-437D-9E8F-41019A0B59A5}"/>
              </a:ext>
            </a:extLst>
          </p:cNvPr>
          <p:cNvPicPr>
            <a:picLocks noChangeAspect="1"/>
          </p:cNvPicPr>
          <p:nvPr userDrawn="1"/>
        </p:nvPicPr>
        <p:blipFill>
          <a:blip r:embed="rId2" cstate="hqprint">
            <a:alphaModFix amt="50000"/>
            <a:extLst>
              <a:ext uri="{28A0092B-C50C-407E-A947-70E740481C1C}">
                <a14:useLocalDpi xmlns:a14="http://schemas.microsoft.com/office/drawing/2010/main" val="0"/>
              </a:ext>
            </a:extLst>
          </a:blip>
          <a:stretch>
            <a:fillRect/>
          </a:stretch>
        </p:blipFill>
        <p:spPr>
          <a:xfrm>
            <a:off x="8745180" y="245557"/>
            <a:ext cx="1024779" cy="614868"/>
          </a:xfrm>
          <a:prstGeom prst="rect">
            <a:avLst/>
          </a:prstGeom>
        </p:spPr>
      </p:pic>
      <p:sp>
        <p:nvSpPr>
          <p:cNvPr id="26" name="TextBox 25">
            <a:extLst>
              <a:ext uri="{FF2B5EF4-FFF2-40B4-BE49-F238E27FC236}">
                <a16:creationId xmlns:a16="http://schemas.microsoft.com/office/drawing/2014/main" id="{FA27D5E9-5462-4C79-A02A-9B1819A78A55}"/>
              </a:ext>
            </a:extLst>
          </p:cNvPr>
          <p:cNvSpPr txBox="1"/>
          <p:nvPr userDrawn="1"/>
        </p:nvSpPr>
        <p:spPr>
          <a:xfrm>
            <a:off x="8728037" y="7606722"/>
            <a:ext cx="1649627" cy="215444"/>
          </a:xfrm>
          <a:prstGeom prst="rect">
            <a:avLst/>
          </a:prstGeom>
          <a:noFill/>
        </p:spPr>
        <p:txBody>
          <a:bodyPr wrap="square" rtlCol="0">
            <a:spAutoFit/>
          </a:bodyPr>
          <a:lstStyle/>
          <a:p>
            <a:r>
              <a:rPr lang="en-US" sz="800" dirty="0">
                <a:solidFill>
                  <a:schemeClr val="bg1"/>
                </a:solidFill>
                <a:latin typeface="Verdana" panose="020B0604030504040204" pitchFamily="34" charset="0"/>
                <a:ea typeface="Verdana" panose="020B0604030504040204" pitchFamily="34" charset="0"/>
              </a:rPr>
              <a:t>© Kesler Science, LLC</a:t>
            </a:r>
          </a:p>
        </p:txBody>
      </p:sp>
      <p:cxnSp>
        <p:nvCxnSpPr>
          <p:cNvPr id="5" name="Straight Connector 4">
            <a:extLst>
              <a:ext uri="{FF2B5EF4-FFF2-40B4-BE49-F238E27FC236}">
                <a16:creationId xmlns:a16="http://schemas.microsoft.com/office/drawing/2014/main" id="{82008F2C-C1BD-484E-99B9-ADCE87C305E2}"/>
              </a:ext>
            </a:extLst>
          </p:cNvPr>
          <p:cNvCxnSpPr>
            <a:cxnSpLocks/>
          </p:cNvCxnSpPr>
          <p:nvPr userDrawn="1"/>
        </p:nvCxnSpPr>
        <p:spPr>
          <a:xfrm>
            <a:off x="5029200" y="1463040"/>
            <a:ext cx="0" cy="548144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Text Placeholder 8">
            <a:extLst>
              <a:ext uri="{FF2B5EF4-FFF2-40B4-BE49-F238E27FC236}">
                <a16:creationId xmlns:a16="http://schemas.microsoft.com/office/drawing/2014/main" id="{45E90FF6-89D0-45DA-80A4-C34B5091356C}"/>
              </a:ext>
            </a:extLst>
          </p:cNvPr>
          <p:cNvSpPr>
            <a:spLocks noGrp="1"/>
          </p:cNvSpPr>
          <p:nvPr>
            <p:ph type="body" sz="quarter" idx="17" hasCustomPrompt="1"/>
          </p:nvPr>
        </p:nvSpPr>
        <p:spPr>
          <a:xfrm>
            <a:off x="1236981" y="348458"/>
            <a:ext cx="6742622" cy="506412"/>
          </a:xfrm>
          <a:prstGeom prst="rect">
            <a:avLst/>
          </a:prstGeom>
        </p:spPr>
        <p:txBody>
          <a:bodyPr/>
          <a:lstStyle>
            <a:lvl1pPr marL="0" indent="0">
              <a:buNone/>
              <a:defRPr sz="2400" b="1">
                <a:latin typeface="Georgia" panose="02040502050405020303" pitchFamily="18" charset="0"/>
                <a:ea typeface="Verdana" panose="020B0604030504040204" pitchFamily="34" charset="0"/>
              </a:defRPr>
            </a:lvl1pPr>
            <a:lvl2pPr marL="502895" indent="0">
              <a:buNone/>
              <a:defRPr sz="2000">
                <a:latin typeface="Verdana" panose="020B0604030504040204" pitchFamily="34" charset="0"/>
                <a:ea typeface="Verdana" panose="020B0604030504040204" pitchFamily="34" charset="0"/>
              </a:defRPr>
            </a:lvl2pPr>
            <a:lvl3pPr marL="1005791" indent="0">
              <a:buNone/>
              <a:defRPr sz="1800">
                <a:latin typeface="Verdana" panose="020B0604030504040204" pitchFamily="34" charset="0"/>
                <a:ea typeface="Verdana" panose="020B0604030504040204" pitchFamily="34" charset="0"/>
              </a:defRPr>
            </a:lvl3pPr>
            <a:lvl4pPr marL="1508686" indent="0">
              <a:buNone/>
              <a:defRPr sz="1600">
                <a:latin typeface="Verdana" panose="020B0604030504040204" pitchFamily="34" charset="0"/>
                <a:ea typeface="Verdana" panose="020B0604030504040204" pitchFamily="34" charset="0"/>
              </a:defRPr>
            </a:lvl4pPr>
            <a:lvl5pPr marL="2011581" indent="0">
              <a:buNone/>
              <a:defRPr sz="1600">
                <a:latin typeface="Verdana" panose="020B0604030504040204" pitchFamily="34" charset="0"/>
                <a:ea typeface="Verdana" panose="020B0604030504040204" pitchFamily="34" charset="0"/>
              </a:defRPr>
            </a:lvl5pPr>
          </a:lstStyle>
          <a:p>
            <a:pPr lvl="0"/>
            <a:r>
              <a:rPr lang="en-US" dirty="0"/>
              <a:t>Article Title</a:t>
            </a:r>
          </a:p>
        </p:txBody>
      </p:sp>
      <p:pic>
        <p:nvPicPr>
          <p:cNvPr id="20" name="Picture 19">
            <a:extLst>
              <a:ext uri="{FF2B5EF4-FFF2-40B4-BE49-F238E27FC236}">
                <a16:creationId xmlns:a16="http://schemas.microsoft.com/office/drawing/2014/main" id="{C310E737-6B7C-4D7C-AC1E-A0D12D16FD48}"/>
              </a:ext>
            </a:extLst>
          </p:cNvPr>
          <p:cNvPicPr>
            <a:picLocks noChangeAspect="1"/>
          </p:cNvPicPr>
          <p:nvPr userDrawn="1"/>
        </p:nvPicPr>
        <p:blipFill>
          <a:blip r:embed="rId3">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083388" y="262870"/>
            <a:ext cx="580241" cy="580241"/>
          </a:xfrm>
          <a:prstGeom prst="rect">
            <a:avLst/>
          </a:prstGeom>
        </p:spPr>
      </p:pic>
      <p:grpSp>
        <p:nvGrpSpPr>
          <p:cNvPr id="3" name="Group 2">
            <a:extLst>
              <a:ext uri="{FF2B5EF4-FFF2-40B4-BE49-F238E27FC236}">
                <a16:creationId xmlns:a16="http://schemas.microsoft.com/office/drawing/2014/main" id="{ABB95E3C-0887-480C-8541-C329A529BBFA}"/>
              </a:ext>
            </a:extLst>
          </p:cNvPr>
          <p:cNvGrpSpPr/>
          <p:nvPr userDrawn="1"/>
        </p:nvGrpSpPr>
        <p:grpSpPr>
          <a:xfrm>
            <a:off x="11408" y="24791"/>
            <a:ext cx="1212211" cy="1212211"/>
            <a:chOff x="11408" y="24791"/>
            <a:chExt cx="1212211" cy="1212211"/>
          </a:xfrm>
        </p:grpSpPr>
        <p:sp>
          <p:nvSpPr>
            <p:cNvPr id="21" name="Star: 32 Points 20">
              <a:extLst>
                <a:ext uri="{FF2B5EF4-FFF2-40B4-BE49-F238E27FC236}">
                  <a16:creationId xmlns:a16="http://schemas.microsoft.com/office/drawing/2014/main" id="{F36B7322-6AA1-42C7-9823-EB451F9EE188}"/>
                </a:ext>
              </a:extLst>
            </p:cNvPr>
            <p:cNvSpPr/>
            <p:nvPr userDrawn="1"/>
          </p:nvSpPr>
          <p:spPr>
            <a:xfrm>
              <a:off x="11408" y="24791"/>
              <a:ext cx="1212211" cy="1212211"/>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Star: 32 Points 21">
              <a:extLst>
                <a:ext uri="{FF2B5EF4-FFF2-40B4-BE49-F238E27FC236}">
                  <a16:creationId xmlns:a16="http://schemas.microsoft.com/office/drawing/2014/main" id="{930C9BE6-2C2F-4016-BE8B-3497BE515A59}"/>
                </a:ext>
              </a:extLst>
            </p:cNvPr>
            <p:cNvSpPr/>
            <p:nvPr userDrawn="1"/>
          </p:nvSpPr>
          <p:spPr>
            <a:xfrm>
              <a:off x="57863" y="71246"/>
              <a:ext cx="1119301" cy="1119301"/>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 name="TextBox 11">
            <a:extLst>
              <a:ext uri="{FF2B5EF4-FFF2-40B4-BE49-F238E27FC236}">
                <a16:creationId xmlns:a16="http://schemas.microsoft.com/office/drawing/2014/main" id="{1582E45B-F58C-4521-ABBA-8E4299E8FB37}"/>
              </a:ext>
            </a:extLst>
          </p:cNvPr>
          <p:cNvSpPr txBox="1"/>
          <p:nvPr userDrawn="1"/>
        </p:nvSpPr>
        <p:spPr>
          <a:xfrm>
            <a:off x="-76643" y="370831"/>
            <a:ext cx="1386543" cy="461665"/>
          </a:xfrm>
          <a:prstGeom prst="rect">
            <a:avLst/>
          </a:prstGeom>
          <a:noFill/>
        </p:spPr>
        <p:txBody>
          <a:bodyPr wrap="square" rtlCol="0">
            <a:spAutoFit/>
          </a:bodyPr>
          <a:lstStyle/>
          <a:p>
            <a:pPr algn="ctr"/>
            <a:r>
              <a:rPr lang="en-US" sz="1200" b="1" dirty="0">
                <a:latin typeface="Georgia" panose="02040502050405020303" pitchFamily="18" charset="0"/>
                <a:ea typeface="Verdana" panose="020B0604030504040204" pitchFamily="34" charset="0"/>
              </a:rPr>
              <a:t>Input:</a:t>
            </a:r>
            <a:br>
              <a:rPr lang="en-US" sz="1200" b="1" dirty="0">
                <a:latin typeface="Georgia" panose="02040502050405020303" pitchFamily="18" charset="0"/>
                <a:ea typeface="Verdana" panose="020B0604030504040204" pitchFamily="34" charset="0"/>
              </a:rPr>
            </a:br>
            <a:r>
              <a:rPr lang="en-US" sz="1200" b="1" dirty="0">
                <a:latin typeface="Georgia" panose="02040502050405020303" pitchFamily="18" charset="0"/>
                <a:ea typeface="Verdana" panose="020B0604030504040204" pitchFamily="34" charset="0"/>
              </a:rPr>
              <a:t>Read It!</a:t>
            </a:r>
          </a:p>
        </p:txBody>
      </p:sp>
    </p:spTree>
    <p:extLst>
      <p:ext uri="{BB962C8B-B14F-4D97-AF65-F5344CB8AC3E}">
        <p14:creationId xmlns:p14="http://schemas.microsoft.com/office/powerpoint/2010/main" val="1748518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Cards">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AE46EA5-5316-4539-B10D-A2089F185BEB}"/>
              </a:ext>
            </a:extLst>
          </p:cNvPr>
          <p:cNvSpPr/>
          <p:nvPr userDrawn="1"/>
        </p:nvSpPr>
        <p:spPr>
          <a:xfrm>
            <a:off x="5143501" y="115985"/>
            <a:ext cx="4800600" cy="36576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E3CEA89C-13A6-454B-8F89-9DA2534B34B1}"/>
              </a:ext>
            </a:extLst>
          </p:cNvPr>
          <p:cNvSpPr/>
          <p:nvPr userDrawn="1"/>
        </p:nvSpPr>
        <p:spPr>
          <a:xfrm>
            <a:off x="5143501" y="4002185"/>
            <a:ext cx="4800600" cy="36576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A9D999EE-4D79-4BC7-824E-7A114C98D927}"/>
              </a:ext>
            </a:extLst>
          </p:cNvPr>
          <p:cNvSpPr/>
          <p:nvPr userDrawn="1"/>
        </p:nvSpPr>
        <p:spPr>
          <a:xfrm>
            <a:off x="114301" y="115985"/>
            <a:ext cx="4800600" cy="36576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14CB8F16-4692-41FF-A937-9768566F6C3E}"/>
              </a:ext>
            </a:extLst>
          </p:cNvPr>
          <p:cNvSpPr/>
          <p:nvPr userDrawn="1"/>
        </p:nvSpPr>
        <p:spPr>
          <a:xfrm>
            <a:off x="114301" y="3998520"/>
            <a:ext cx="4800600" cy="3657600"/>
          </a:xfrm>
          <a:prstGeom prst="rect">
            <a:avLst/>
          </a:prstGeom>
          <a:solidFill>
            <a:schemeClr val="bg1"/>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Connector 5">
            <a:extLst>
              <a:ext uri="{FF2B5EF4-FFF2-40B4-BE49-F238E27FC236}">
                <a16:creationId xmlns:a16="http://schemas.microsoft.com/office/drawing/2014/main" id="{B33E40F7-2885-4B41-B289-D2ED570C3CF1}"/>
              </a:ext>
            </a:extLst>
          </p:cNvPr>
          <p:cNvCxnSpPr/>
          <p:nvPr userDrawn="1"/>
        </p:nvCxnSpPr>
        <p:spPr>
          <a:xfrm>
            <a:off x="5029200" y="0"/>
            <a:ext cx="0" cy="777240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E5D81B4-DF60-4C11-9B1A-0AA1AB67B4E9}"/>
              </a:ext>
            </a:extLst>
          </p:cNvPr>
          <p:cNvCxnSpPr>
            <a:cxnSpLocks/>
          </p:cNvCxnSpPr>
          <p:nvPr userDrawn="1"/>
        </p:nvCxnSpPr>
        <p:spPr>
          <a:xfrm flipH="1" flipV="1">
            <a:off x="-1" y="3883855"/>
            <a:ext cx="10058402" cy="44677"/>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EDED0592-EDBB-4C38-A0CE-85FFC2954915}"/>
              </a:ext>
            </a:extLst>
          </p:cNvPr>
          <p:cNvSpPr txBox="1"/>
          <p:nvPr userDrawn="1"/>
        </p:nvSpPr>
        <p:spPr>
          <a:xfrm>
            <a:off x="3655351" y="7613064"/>
            <a:ext cx="1326783" cy="215444"/>
          </a:xfrm>
          <a:prstGeom prst="rect">
            <a:avLst/>
          </a:prstGeom>
          <a:noFill/>
        </p:spPr>
        <p:txBody>
          <a:bodyPr wrap="square" rtlCol="0">
            <a:spAutoFit/>
          </a:bodyPr>
          <a:lstStyle/>
          <a:p>
            <a:r>
              <a:rPr lang="en-US" sz="800" dirty="0">
                <a:solidFill>
                  <a:schemeClr val="bg1">
                    <a:lumMod val="50000"/>
                  </a:schemeClr>
                </a:solidFill>
                <a:latin typeface="Verdana" panose="020B0604030504040204" pitchFamily="34" charset="0"/>
                <a:ea typeface="Verdana" panose="020B0604030504040204" pitchFamily="34" charset="0"/>
              </a:rPr>
              <a:t>© Kesler Science, LLC</a:t>
            </a:r>
          </a:p>
        </p:txBody>
      </p:sp>
      <p:sp>
        <p:nvSpPr>
          <p:cNvPr id="21" name="TextBox 20">
            <a:extLst>
              <a:ext uri="{FF2B5EF4-FFF2-40B4-BE49-F238E27FC236}">
                <a16:creationId xmlns:a16="http://schemas.microsoft.com/office/drawing/2014/main" id="{282EC96C-AFC8-41E0-B074-F84ED3FB2E4A}"/>
              </a:ext>
            </a:extLst>
          </p:cNvPr>
          <p:cNvSpPr txBox="1"/>
          <p:nvPr userDrawn="1"/>
        </p:nvSpPr>
        <p:spPr>
          <a:xfrm>
            <a:off x="8692007" y="7613449"/>
            <a:ext cx="1326783" cy="215444"/>
          </a:xfrm>
          <a:prstGeom prst="rect">
            <a:avLst/>
          </a:prstGeom>
          <a:noFill/>
        </p:spPr>
        <p:txBody>
          <a:bodyPr wrap="square" rtlCol="0">
            <a:spAutoFit/>
          </a:bodyPr>
          <a:lstStyle/>
          <a:p>
            <a:r>
              <a:rPr lang="en-US" sz="800" dirty="0">
                <a:solidFill>
                  <a:schemeClr val="bg1">
                    <a:lumMod val="50000"/>
                  </a:schemeClr>
                </a:solidFill>
                <a:latin typeface="Verdana" panose="020B0604030504040204" pitchFamily="34" charset="0"/>
                <a:ea typeface="Verdana" panose="020B0604030504040204" pitchFamily="34" charset="0"/>
              </a:rPr>
              <a:t>© Kesler Science, LLC</a:t>
            </a:r>
          </a:p>
        </p:txBody>
      </p:sp>
      <p:sp>
        <p:nvSpPr>
          <p:cNvPr id="25" name="TextBox 24">
            <a:extLst>
              <a:ext uri="{FF2B5EF4-FFF2-40B4-BE49-F238E27FC236}">
                <a16:creationId xmlns:a16="http://schemas.microsoft.com/office/drawing/2014/main" id="{7950A7B9-6F25-492A-AD76-1958FDD2FCDD}"/>
              </a:ext>
            </a:extLst>
          </p:cNvPr>
          <p:cNvSpPr txBox="1"/>
          <p:nvPr userDrawn="1"/>
        </p:nvSpPr>
        <p:spPr>
          <a:xfrm>
            <a:off x="8713992" y="3734286"/>
            <a:ext cx="1326783" cy="215444"/>
          </a:xfrm>
          <a:prstGeom prst="rect">
            <a:avLst/>
          </a:prstGeom>
          <a:noFill/>
        </p:spPr>
        <p:txBody>
          <a:bodyPr wrap="square" rtlCol="0">
            <a:spAutoFit/>
          </a:bodyPr>
          <a:lstStyle/>
          <a:p>
            <a:r>
              <a:rPr lang="en-US" sz="800" dirty="0">
                <a:solidFill>
                  <a:schemeClr val="bg1">
                    <a:lumMod val="50000"/>
                  </a:schemeClr>
                </a:solidFill>
                <a:latin typeface="Verdana" panose="020B0604030504040204" pitchFamily="34" charset="0"/>
                <a:ea typeface="Verdana" panose="020B0604030504040204" pitchFamily="34" charset="0"/>
              </a:rPr>
              <a:t>© Kesler Science, LLC</a:t>
            </a:r>
          </a:p>
        </p:txBody>
      </p:sp>
      <p:sp>
        <p:nvSpPr>
          <p:cNvPr id="26" name="TextBox 25">
            <a:extLst>
              <a:ext uri="{FF2B5EF4-FFF2-40B4-BE49-F238E27FC236}">
                <a16:creationId xmlns:a16="http://schemas.microsoft.com/office/drawing/2014/main" id="{0C0DD797-BDC3-47A1-8B19-7E85F23796AE}"/>
              </a:ext>
            </a:extLst>
          </p:cNvPr>
          <p:cNvSpPr txBox="1"/>
          <p:nvPr userDrawn="1"/>
        </p:nvSpPr>
        <p:spPr>
          <a:xfrm>
            <a:off x="3655349" y="3728029"/>
            <a:ext cx="1326783" cy="215444"/>
          </a:xfrm>
          <a:prstGeom prst="rect">
            <a:avLst/>
          </a:prstGeom>
          <a:noFill/>
        </p:spPr>
        <p:txBody>
          <a:bodyPr wrap="square" rtlCol="0">
            <a:spAutoFit/>
          </a:bodyPr>
          <a:lstStyle/>
          <a:p>
            <a:r>
              <a:rPr lang="en-US" sz="800" dirty="0">
                <a:solidFill>
                  <a:schemeClr val="bg1">
                    <a:lumMod val="50000"/>
                  </a:schemeClr>
                </a:solidFill>
                <a:latin typeface="Verdana" panose="020B0604030504040204" pitchFamily="34" charset="0"/>
                <a:ea typeface="Verdana" panose="020B0604030504040204" pitchFamily="34" charset="0"/>
              </a:rPr>
              <a:t>© Kesler Science, LLC</a:t>
            </a:r>
          </a:p>
        </p:txBody>
      </p:sp>
      <p:grpSp>
        <p:nvGrpSpPr>
          <p:cNvPr id="10" name="Group 9">
            <a:extLst>
              <a:ext uri="{FF2B5EF4-FFF2-40B4-BE49-F238E27FC236}">
                <a16:creationId xmlns:a16="http://schemas.microsoft.com/office/drawing/2014/main" id="{19B2BA2E-04EF-4C09-AF48-E7A483AD86F7}"/>
              </a:ext>
            </a:extLst>
          </p:cNvPr>
          <p:cNvGrpSpPr/>
          <p:nvPr userDrawn="1"/>
        </p:nvGrpSpPr>
        <p:grpSpPr>
          <a:xfrm>
            <a:off x="11409" y="24792"/>
            <a:ext cx="1112218" cy="1112218"/>
            <a:chOff x="11409" y="24792"/>
            <a:chExt cx="1112218" cy="1112218"/>
          </a:xfrm>
        </p:grpSpPr>
        <p:sp>
          <p:nvSpPr>
            <p:cNvPr id="39" name="Star: 32 Points 38">
              <a:extLst>
                <a:ext uri="{FF2B5EF4-FFF2-40B4-BE49-F238E27FC236}">
                  <a16:creationId xmlns:a16="http://schemas.microsoft.com/office/drawing/2014/main" id="{15591631-43AB-47D8-875A-AE08EA742812}"/>
                </a:ext>
              </a:extLst>
            </p:cNvPr>
            <p:cNvSpPr/>
            <p:nvPr userDrawn="1"/>
          </p:nvSpPr>
          <p:spPr>
            <a:xfrm>
              <a:off x="11409" y="24792"/>
              <a:ext cx="1112218" cy="1112218"/>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Star: 32 Points 39">
              <a:extLst>
                <a:ext uri="{FF2B5EF4-FFF2-40B4-BE49-F238E27FC236}">
                  <a16:creationId xmlns:a16="http://schemas.microsoft.com/office/drawing/2014/main" id="{56EFBBBE-E692-44FD-9263-CD271030CE19}"/>
                </a:ext>
              </a:extLst>
            </p:cNvPr>
            <p:cNvSpPr/>
            <p:nvPr userDrawn="1"/>
          </p:nvSpPr>
          <p:spPr>
            <a:xfrm>
              <a:off x="54032" y="67415"/>
              <a:ext cx="1026972" cy="1026972"/>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 name="Text Placeholder 13">
            <a:extLst>
              <a:ext uri="{FF2B5EF4-FFF2-40B4-BE49-F238E27FC236}">
                <a16:creationId xmlns:a16="http://schemas.microsoft.com/office/drawing/2014/main" id="{ACE395B7-2817-418B-9DD1-E732F25DFD91}"/>
              </a:ext>
            </a:extLst>
          </p:cNvPr>
          <p:cNvSpPr>
            <a:spLocks noGrp="1"/>
          </p:cNvSpPr>
          <p:nvPr userDrawn="1">
            <p:ph type="body" sz="quarter" idx="33" hasCustomPrompt="1"/>
          </p:nvPr>
        </p:nvSpPr>
        <p:spPr>
          <a:xfrm>
            <a:off x="47070" y="699362"/>
            <a:ext cx="1101725" cy="387350"/>
          </a:xfrm>
          <a:prstGeom prst="rect">
            <a:avLst/>
          </a:prstGeom>
        </p:spPr>
        <p:txBody>
          <a:bodyPr/>
          <a:lstStyle>
            <a:lvl1pPr marL="0" indent="0" algn="ctr">
              <a:buNone/>
              <a:defRPr sz="1050">
                <a:latin typeface="Verdana" panose="020B0604030504040204" pitchFamily="34" charset="0"/>
                <a:ea typeface="Verdana" panose="020B0604030504040204" pitchFamily="34" charset="0"/>
              </a:defRPr>
            </a:lvl1pPr>
          </a:lstStyle>
          <a:p>
            <a:pPr lvl="0"/>
            <a:r>
              <a:rPr lang="en-US" dirty="0"/>
              <a:t># of ##</a:t>
            </a:r>
          </a:p>
        </p:txBody>
      </p:sp>
      <p:sp>
        <p:nvSpPr>
          <p:cNvPr id="51" name="Text Placeholder 50">
            <a:extLst>
              <a:ext uri="{FF2B5EF4-FFF2-40B4-BE49-F238E27FC236}">
                <a16:creationId xmlns:a16="http://schemas.microsoft.com/office/drawing/2014/main" id="{9A50A600-88DC-489D-B452-1331FEC0C82C}"/>
              </a:ext>
            </a:extLst>
          </p:cNvPr>
          <p:cNvSpPr>
            <a:spLocks noGrp="1"/>
          </p:cNvSpPr>
          <p:nvPr userDrawn="1">
            <p:ph type="body" sz="quarter" idx="34" hasCustomPrompt="1"/>
          </p:nvPr>
        </p:nvSpPr>
        <p:spPr>
          <a:xfrm>
            <a:off x="-27909" y="205118"/>
            <a:ext cx="1223962" cy="512387"/>
          </a:xfrm>
          <a:prstGeom prst="rect">
            <a:avLst/>
          </a:prstGeom>
        </p:spPr>
        <p:txBody>
          <a:bodyPr/>
          <a:lstStyle>
            <a:lvl1pPr marL="0" indent="0" algn="ctr">
              <a:buNone/>
              <a:defRPr sz="1050" b="1">
                <a:latin typeface="Georgia" panose="02040502050405020303" pitchFamily="18" charset="0"/>
                <a:ea typeface="Verdana" panose="020B0604030504040204" pitchFamily="34" charset="0"/>
              </a:defRPr>
            </a:lvl1pPr>
            <a:lvl2pPr marL="502895" indent="0">
              <a:buNone/>
              <a:defRPr sz="1050">
                <a:latin typeface="Verdana" panose="020B0604030504040204" pitchFamily="34" charset="0"/>
                <a:ea typeface="Verdana" panose="020B0604030504040204" pitchFamily="34" charset="0"/>
              </a:defRPr>
            </a:lvl2pPr>
            <a:lvl3pPr marL="1005791" indent="0">
              <a:buNone/>
              <a:defRPr sz="1050">
                <a:latin typeface="Verdana" panose="020B0604030504040204" pitchFamily="34" charset="0"/>
                <a:ea typeface="Verdana" panose="020B0604030504040204" pitchFamily="34" charset="0"/>
              </a:defRPr>
            </a:lvl3pPr>
            <a:lvl4pPr marL="1508686" indent="0">
              <a:buNone/>
              <a:defRPr sz="1050">
                <a:latin typeface="Verdana" panose="020B0604030504040204" pitchFamily="34" charset="0"/>
                <a:ea typeface="Verdana" panose="020B0604030504040204" pitchFamily="34" charset="0"/>
              </a:defRPr>
            </a:lvl4pPr>
            <a:lvl5pPr marL="2011581" indent="0">
              <a:buNone/>
              <a:defRPr sz="1050">
                <a:latin typeface="Verdana" panose="020B0604030504040204" pitchFamily="34" charset="0"/>
                <a:ea typeface="Verdana" panose="020B0604030504040204" pitchFamily="34" charset="0"/>
              </a:defRPr>
            </a:lvl5pPr>
          </a:lstStyle>
          <a:p>
            <a:pPr lvl="0"/>
            <a:r>
              <a:rPr lang="en-US" dirty="0"/>
              <a:t>Station</a:t>
            </a:r>
            <a:br>
              <a:rPr lang="en-US" dirty="0"/>
            </a:br>
            <a:r>
              <a:rPr lang="en-US" dirty="0"/>
              <a:t>Type!</a:t>
            </a:r>
          </a:p>
        </p:txBody>
      </p:sp>
      <p:grpSp>
        <p:nvGrpSpPr>
          <p:cNvPr id="9" name="Group 8">
            <a:extLst>
              <a:ext uri="{FF2B5EF4-FFF2-40B4-BE49-F238E27FC236}">
                <a16:creationId xmlns:a16="http://schemas.microsoft.com/office/drawing/2014/main" id="{BBD4DC52-D923-4338-A23C-5082ACFEC03C}"/>
              </a:ext>
            </a:extLst>
          </p:cNvPr>
          <p:cNvGrpSpPr/>
          <p:nvPr userDrawn="1"/>
        </p:nvGrpSpPr>
        <p:grpSpPr>
          <a:xfrm>
            <a:off x="5083974" y="71151"/>
            <a:ext cx="1112218" cy="1112218"/>
            <a:chOff x="5083974" y="71151"/>
            <a:chExt cx="1112218" cy="1112218"/>
          </a:xfrm>
        </p:grpSpPr>
        <p:sp>
          <p:nvSpPr>
            <p:cNvPr id="44" name="Star: 32 Points 43">
              <a:extLst>
                <a:ext uri="{FF2B5EF4-FFF2-40B4-BE49-F238E27FC236}">
                  <a16:creationId xmlns:a16="http://schemas.microsoft.com/office/drawing/2014/main" id="{1802944B-58F7-4CC8-A11E-C95E7DD19012}"/>
                </a:ext>
              </a:extLst>
            </p:cNvPr>
            <p:cNvSpPr/>
            <p:nvPr userDrawn="1"/>
          </p:nvSpPr>
          <p:spPr>
            <a:xfrm>
              <a:off x="5083974" y="71151"/>
              <a:ext cx="1112218" cy="1112218"/>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Star: 32 Points 47">
              <a:extLst>
                <a:ext uri="{FF2B5EF4-FFF2-40B4-BE49-F238E27FC236}">
                  <a16:creationId xmlns:a16="http://schemas.microsoft.com/office/drawing/2014/main" id="{59F06A49-D136-47F2-8D61-71B4943A225C}"/>
                </a:ext>
              </a:extLst>
            </p:cNvPr>
            <p:cNvSpPr/>
            <p:nvPr userDrawn="1"/>
          </p:nvSpPr>
          <p:spPr>
            <a:xfrm>
              <a:off x="5126597" y="113774"/>
              <a:ext cx="1026972" cy="1026972"/>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1" name="Text Placeholder 7">
            <a:extLst>
              <a:ext uri="{FF2B5EF4-FFF2-40B4-BE49-F238E27FC236}">
                <a16:creationId xmlns:a16="http://schemas.microsoft.com/office/drawing/2014/main" id="{2B0CE156-27B3-48FC-B8A1-582D1E592271}"/>
              </a:ext>
            </a:extLst>
          </p:cNvPr>
          <p:cNvSpPr>
            <a:spLocks noGrp="1"/>
          </p:cNvSpPr>
          <p:nvPr userDrawn="1">
            <p:ph type="body" sz="quarter" idx="26" hasCustomPrompt="1"/>
          </p:nvPr>
        </p:nvSpPr>
        <p:spPr>
          <a:xfrm>
            <a:off x="4982132" y="730333"/>
            <a:ext cx="1331913" cy="336550"/>
          </a:xfrm>
          <a:prstGeom prst="rect">
            <a:avLst/>
          </a:prstGeom>
        </p:spPr>
        <p:txBody>
          <a:bodyPr/>
          <a:lstStyle>
            <a:lvl1pPr marL="0" indent="0" algn="ctr">
              <a:buNone/>
              <a:defRPr sz="1000">
                <a:latin typeface="Verdana" panose="020B0604030504040204" pitchFamily="34" charset="0"/>
                <a:ea typeface="Verdana" panose="020B0604030504040204" pitchFamily="34" charset="0"/>
              </a:defRPr>
            </a:lvl1pPr>
            <a:lvl2pPr>
              <a:defRPr sz="1000">
                <a:latin typeface="Verdana" panose="020B0604030504040204" pitchFamily="34" charset="0"/>
                <a:ea typeface="Verdana" panose="020B0604030504040204" pitchFamily="34" charset="0"/>
              </a:defRPr>
            </a:lvl2pPr>
            <a:lvl3pPr>
              <a:defRPr sz="1000">
                <a:latin typeface="Verdana" panose="020B0604030504040204" pitchFamily="34" charset="0"/>
                <a:ea typeface="Verdana" panose="020B0604030504040204" pitchFamily="34" charset="0"/>
              </a:defRPr>
            </a:lvl3pPr>
            <a:lvl4pPr>
              <a:defRPr sz="1000">
                <a:latin typeface="Verdana" panose="020B0604030504040204" pitchFamily="34" charset="0"/>
                <a:ea typeface="Verdana" panose="020B0604030504040204" pitchFamily="34" charset="0"/>
              </a:defRPr>
            </a:lvl4pPr>
            <a:lvl5pPr>
              <a:defRPr sz="1000">
                <a:latin typeface="Verdana" panose="020B0604030504040204" pitchFamily="34" charset="0"/>
                <a:ea typeface="Verdana" panose="020B0604030504040204" pitchFamily="34" charset="0"/>
              </a:defRPr>
            </a:lvl5pPr>
          </a:lstStyle>
          <a:p>
            <a:pPr lvl="0"/>
            <a:r>
              <a:rPr lang="en-US" dirty="0"/>
              <a:t># of ##</a:t>
            </a:r>
          </a:p>
        </p:txBody>
      </p:sp>
      <p:sp>
        <p:nvSpPr>
          <p:cNvPr id="12" name="Text Placeholder 11">
            <a:extLst>
              <a:ext uri="{FF2B5EF4-FFF2-40B4-BE49-F238E27FC236}">
                <a16:creationId xmlns:a16="http://schemas.microsoft.com/office/drawing/2014/main" id="{92EC3DF5-2447-4792-91D9-2C6FDB32B37D}"/>
              </a:ext>
            </a:extLst>
          </p:cNvPr>
          <p:cNvSpPr>
            <a:spLocks noGrp="1"/>
          </p:cNvSpPr>
          <p:nvPr userDrawn="1">
            <p:ph type="body" sz="quarter" idx="32" hasCustomPrompt="1"/>
          </p:nvPr>
        </p:nvSpPr>
        <p:spPr>
          <a:xfrm>
            <a:off x="4962288" y="204542"/>
            <a:ext cx="1371600" cy="522422"/>
          </a:xfrm>
          <a:prstGeom prst="rect">
            <a:avLst/>
          </a:prstGeom>
        </p:spPr>
        <p:txBody>
          <a:bodyPr/>
          <a:lstStyle>
            <a:lvl1pPr marL="0" indent="0" algn="ctr">
              <a:buNone/>
              <a:defRPr lang="en-US" sz="1050" b="1" kern="1200" dirty="0">
                <a:solidFill>
                  <a:schemeClr val="tx1"/>
                </a:solidFill>
                <a:latin typeface="Georgia" panose="02040502050405020303" pitchFamily="18" charset="0"/>
                <a:ea typeface="Verdana" panose="020B0604030504040204" pitchFamily="34" charset="0"/>
                <a:cs typeface="+mn-cs"/>
              </a:defRPr>
            </a:lvl1pPr>
            <a:lvl2pPr>
              <a:defRPr sz="1200">
                <a:latin typeface="Verdana" panose="020B0604030504040204" pitchFamily="34" charset="0"/>
                <a:ea typeface="Verdana" panose="020B0604030504040204" pitchFamily="34" charset="0"/>
              </a:defRPr>
            </a:lvl2pPr>
            <a:lvl3pPr>
              <a:defRPr sz="1200">
                <a:latin typeface="Verdana" panose="020B0604030504040204" pitchFamily="34" charset="0"/>
                <a:ea typeface="Verdana" panose="020B0604030504040204" pitchFamily="34" charset="0"/>
              </a:defRPr>
            </a:lvl3pPr>
            <a:lvl4pPr>
              <a:defRPr sz="1200">
                <a:latin typeface="Verdana" panose="020B0604030504040204" pitchFamily="34" charset="0"/>
                <a:ea typeface="Verdana" panose="020B0604030504040204" pitchFamily="34" charset="0"/>
              </a:defRPr>
            </a:lvl4pPr>
            <a:lvl5pPr>
              <a:defRPr sz="1200">
                <a:latin typeface="Verdana" panose="020B0604030504040204" pitchFamily="34" charset="0"/>
                <a:ea typeface="Verdana" panose="020B0604030504040204" pitchFamily="34" charset="0"/>
              </a:defRPr>
            </a:lvl5pPr>
          </a:lstStyle>
          <a:p>
            <a:pPr marL="0" lvl="0" indent="0" algn="ctr" defTabSz="1005791" rtl="0" eaLnBrk="1" latinLnBrk="0" hangingPunct="1">
              <a:lnSpc>
                <a:spcPct val="90000"/>
              </a:lnSpc>
              <a:spcBef>
                <a:spcPts val="1100"/>
              </a:spcBef>
              <a:buFont typeface="Arial" panose="020B0604020202020204" pitchFamily="34" charset="0"/>
              <a:buNone/>
            </a:pPr>
            <a:r>
              <a:rPr lang="en-US" dirty="0"/>
              <a:t>Station</a:t>
            </a:r>
            <a:br>
              <a:rPr lang="en-US" dirty="0"/>
            </a:br>
            <a:r>
              <a:rPr lang="en-US" dirty="0"/>
              <a:t>Type!</a:t>
            </a:r>
          </a:p>
        </p:txBody>
      </p:sp>
      <p:grpSp>
        <p:nvGrpSpPr>
          <p:cNvPr id="11" name="Group 10">
            <a:extLst>
              <a:ext uri="{FF2B5EF4-FFF2-40B4-BE49-F238E27FC236}">
                <a16:creationId xmlns:a16="http://schemas.microsoft.com/office/drawing/2014/main" id="{1D90F556-5694-41D4-9263-0670DD751F4B}"/>
              </a:ext>
            </a:extLst>
          </p:cNvPr>
          <p:cNvGrpSpPr/>
          <p:nvPr userDrawn="1"/>
        </p:nvGrpSpPr>
        <p:grpSpPr>
          <a:xfrm>
            <a:off x="31591" y="3976471"/>
            <a:ext cx="1112218" cy="1112218"/>
            <a:chOff x="31591" y="3976471"/>
            <a:chExt cx="1112218" cy="1112218"/>
          </a:xfrm>
        </p:grpSpPr>
        <p:sp>
          <p:nvSpPr>
            <p:cNvPr id="52" name="Star: 32 Points 51">
              <a:extLst>
                <a:ext uri="{FF2B5EF4-FFF2-40B4-BE49-F238E27FC236}">
                  <a16:creationId xmlns:a16="http://schemas.microsoft.com/office/drawing/2014/main" id="{BFC863CA-BF02-4F70-91B3-6F888A949BA6}"/>
                </a:ext>
              </a:extLst>
            </p:cNvPr>
            <p:cNvSpPr/>
            <p:nvPr userDrawn="1"/>
          </p:nvSpPr>
          <p:spPr>
            <a:xfrm>
              <a:off x="31591" y="3976471"/>
              <a:ext cx="1112218" cy="1112218"/>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Star: 32 Points 52">
              <a:extLst>
                <a:ext uri="{FF2B5EF4-FFF2-40B4-BE49-F238E27FC236}">
                  <a16:creationId xmlns:a16="http://schemas.microsoft.com/office/drawing/2014/main" id="{3A28A786-CE9C-4973-9F79-29B6A7EBD7C2}"/>
                </a:ext>
              </a:extLst>
            </p:cNvPr>
            <p:cNvSpPr/>
            <p:nvPr userDrawn="1"/>
          </p:nvSpPr>
          <p:spPr>
            <a:xfrm>
              <a:off x="74214" y="4019094"/>
              <a:ext cx="1026972" cy="1026972"/>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 name="Text Placeholder 7">
            <a:extLst>
              <a:ext uri="{FF2B5EF4-FFF2-40B4-BE49-F238E27FC236}">
                <a16:creationId xmlns:a16="http://schemas.microsoft.com/office/drawing/2014/main" id="{90B557D7-7764-477D-AC37-6AB56C500A35}"/>
              </a:ext>
            </a:extLst>
          </p:cNvPr>
          <p:cNvSpPr>
            <a:spLocks noGrp="1"/>
          </p:cNvSpPr>
          <p:nvPr userDrawn="1">
            <p:ph type="body" sz="quarter" idx="28" hasCustomPrompt="1"/>
          </p:nvPr>
        </p:nvSpPr>
        <p:spPr>
          <a:xfrm>
            <a:off x="-55096" y="4686041"/>
            <a:ext cx="1331913" cy="336550"/>
          </a:xfrm>
          <a:prstGeom prst="rect">
            <a:avLst/>
          </a:prstGeom>
        </p:spPr>
        <p:txBody>
          <a:bodyPr/>
          <a:lstStyle>
            <a:lvl1pPr marL="0" indent="0" algn="ctr">
              <a:buNone/>
              <a:defRPr sz="1000">
                <a:latin typeface="Verdana" panose="020B0604030504040204" pitchFamily="34" charset="0"/>
                <a:ea typeface="Verdana" panose="020B0604030504040204" pitchFamily="34" charset="0"/>
              </a:defRPr>
            </a:lvl1pPr>
            <a:lvl2pPr>
              <a:defRPr sz="1000">
                <a:latin typeface="Verdana" panose="020B0604030504040204" pitchFamily="34" charset="0"/>
                <a:ea typeface="Verdana" panose="020B0604030504040204" pitchFamily="34" charset="0"/>
              </a:defRPr>
            </a:lvl2pPr>
            <a:lvl3pPr>
              <a:defRPr sz="1000">
                <a:latin typeface="Verdana" panose="020B0604030504040204" pitchFamily="34" charset="0"/>
                <a:ea typeface="Verdana" panose="020B0604030504040204" pitchFamily="34" charset="0"/>
              </a:defRPr>
            </a:lvl3pPr>
            <a:lvl4pPr>
              <a:defRPr sz="1000">
                <a:latin typeface="Verdana" panose="020B0604030504040204" pitchFamily="34" charset="0"/>
                <a:ea typeface="Verdana" panose="020B0604030504040204" pitchFamily="34" charset="0"/>
              </a:defRPr>
            </a:lvl4pPr>
            <a:lvl5pPr>
              <a:defRPr sz="1000">
                <a:latin typeface="Verdana" panose="020B0604030504040204" pitchFamily="34" charset="0"/>
                <a:ea typeface="Verdana" panose="020B0604030504040204" pitchFamily="34" charset="0"/>
              </a:defRPr>
            </a:lvl5pPr>
          </a:lstStyle>
          <a:p>
            <a:pPr lvl="0"/>
            <a:r>
              <a:rPr lang="en-US" dirty="0"/>
              <a:t># of ##</a:t>
            </a:r>
          </a:p>
        </p:txBody>
      </p:sp>
      <p:sp>
        <p:nvSpPr>
          <p:cNvPr id="45" name="Text Placeholder 9">
            <a:extLst>
              <a:ext uri="{FF2B5EF4-FFF2-40B4-BE49-F238E27FC236}">
                <a16:creationId xmlns:a16="http://schemas.microsoft.com/office/drawing/2014/main" id="{C8598C8F-D452-4176-AAE5-485E3572F186}"/>
              </a:ext>
            </a:extLst>
          </p:cNvPr>
          <p:cNvSpPr>
            <a:spLocks noGrp="1"/>
          </p:cNvSpPr>
          <p:nvPr userDrawn="1">
            <p:ph type="body" sz="quarter" idx="29" hasCustomPrompt="1"/>
          </p:nvPr>
        </p:nvSpPr>
        <p:spPr>
          <a:xfrm>
            <a:off x="34378" y="4103424"/>
            <a:ext cx="1142543" cy="555176"/>
          </a:xfrm>
          <a:prstGeom prst="rect">
            <a:avLst/>
          </a:prstGeom>
        </p:spPr>
        <p:txBody>
          <a:bodyPr/>
          <a:lstStyle>
            <a:lvl1pPr marL="0" indent="0" algn="ctr">
              <a:buNone/>
              <a:defRPr lang="en-US" sz="1050" b="1" kern="1200" dirty="0">
                <a:solidFill>
                  <a:schemeClr val="tx1"/>
                </a:solidFill>
                <a:latin typeface="Georgia" panose="02040502050405020303" pitchFamily="18" charset="0"/>
                <a:ea typeface="Verdana" panose="020B0604030504040204" pitchFamily="34" charset="0"/>
                <a:cs typeface="+mn-cs"/>
              </a:defRPr>
            </a:lvl1pPr>
            <a:lvl2pPr marL="502895" indent="0">
              <a:buNone/>
              <a:defRPr sz="1200" b="1">
                <a:latin typeface="Verdana" panose="020B0604030504040204" pitchFamily="34" charset="0"/>
                <a:ea typeface="Verdana" panose="020B0604030504040204" pitchFamily="34" charset="0"/>
              </a:defRPr>
            </a:lvl2pPr>
            <a:lvl3pPr marL="1005791" indent="0">
              <a:buNone/>
              <a:defRPr sz="1200" b="1">
                <a:latin typeface="Verdana" panose="020B0604030504040204" pitchFamily="34" charset="0"/>
                <a:ea typeface="Verdana" panose="020B0604030504040204" pitchFamily="34" charset="0"/>
              </a:defRPr>
            </a:lvl3pPr>
            <a:lvl4pPr marL="1508686" indent="0">
              <a:buNone/>
              <a:defRPr sz="1200" b="1">
                <a:latin typeface="Verdana" panose="020B0604030504040204" pitchFamily="34" charset="0"/>
                <a:ea typeface="Verdana" panose="020B0604030504040204" pitchFamily="34" charset="0"/>
              </a:defRPr>
            </a:lvl4pPr>
            <a:lvl5pPr marL="2011581" indent="0">
              <a:buNone/>
              <a:defRPr sz="1200" b="1">
                <a:latin typeface="Verdana" panose="020B0604030504040204" pitchFamily="34" charset="0"/>
                <a:ea typeface="Verdana" panose="020B0604030504040204" pitchFamily="34" charset="0"/>
              </a:defRPr>
            </a:lvl5pPr>
          </a:lstStyle>
          <a:p>
            <a:pPr marL="0" lvl="0" indent="0" algn="ctr" defTabSz="1005791" rtl="0" eaLnBrk="1" latinLnBrk="0" hangingPunct="1">
              <a:lnSpc>
                <a:spcPct val="90000"/>
              </a:lnSpc>
              <a:spcBef>
                <a:spcPts val="1100"/>
              </a:spcBef>
              <a:buFont typeface="Arial" panose="020B0604020202020204" pitchFamily="34" charset="0"/>
              <a:buNone/>
            </a:pPr>
            <a:r>
              <a:rPr lang="en-US" dirty="0"/>
              <a:t>Station</a:t>
            </a:r>
            <a:br>
              <a:rPr lang="en-US" dirty="0"/>
            </a:br>
            <a:r>
              <a:rPr lang="en-US" dirty="0"/>
              <a:t>Type!</a:t>
            </a:r>
          </a:p>
        </p:txBody>
      </p:sp>
      <p:grpSp>
        <p:nvGrpSpPr>
          <p:cNvPr id="8" name="Group 7">
            <a:extLst>
              <a:ext uri="{FF2B5EF4-FFF2-40B4-BE49-F238E27FC236}">
                <a16:creationId xmlns:a16="http://schemas.microsoft.com/office/drawing/2014/main" id="{7228F3E0-3543-45E3-B486-B28A7B5BC105}"/>
              </a:ext>
            </a:extLst>
          </p:cNvPr>
          <p:cNvGrpSpPr/>
          <p:nvPr userDrawn="1"/>
        </p:nvGrpSpPr>
        <p:grpSpPr>
          <a:xfrm>
            <a:off x="5099138" y="3977794"/>
            <a:ext cx="1112218" cy="1112218"/>
            <a:chOff x="5099138" y="3977794"/>
            <a:chExt cx="1112218" cy="1112218"/>
          </a:xfrm>
        </p:grpSpPr>
        <p:sp>
          <p:nvSpPr>
            <p:cNvPr id="55" name="Star: 32 Points 54">
              <a:extLst>
                <a:ext uri="{FF2B5EF4-FFF2-40B4-BE49-F238E27FC236}">
                  <a16:creationId xmlns:a16="http://schemas.microsoft.com/office/drawing/2014/main" id="{7ACD8CC6-770C-454C-9F7F-14E3B074E2DE}"/>
                </a:ext>
              </a:extLst>
            </p:cNvPr>
            <p:cNvSpPr/>
            <p:nvPr userDrawn="1"/>
          </p:nvSpPr>
          <p:spPr>
            <a:xfrm>
              <a:off x="5099138" y="3977794"/>
              <a:ext cx="1112218" cy="1112218"/>
            </a:xfrm>
            <a:prstGeom prst="star32">
              <a:avLst>
                <a:gd name="adj" fmla="val 44591"/>
              </a:avLst>
            </a:prstGeom>
            <a:solidFill>
              <a:srgbClr val="00B050"/>
            </a:solidFill>
            <a:ln>
              <a:solidFill>
                <a:srgbClr val="FFFF00"/>
              </a:solidFill>
            </a:ln>
            <a:effectLst>
              <a:outerShdw blurRad="50800" dist="38100" dir="27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Star: 32 Points 55">
              <a:extLst>
                <a:ext uri="{FF2B5EF4-FFF2-40B4-BE49-F238E27FC236}">
                  <a16:creationId xmlns:a16="http://schemas.microsoft.com/office/drawing/2014/main" id="{9EDFFE27-BE6B-4819-9FBB-E7F994274C51}"/>
                </a:ext>
              </a:extLst>
            </p:cNvPr>
            <p:cNvSpPr/>
            <p:nvPr userDrawn="1"/>
          </p:nvSpPr>
          <p:spPr>
            <a:xfrm>
              <a:off x="5141761" y="4020417"/>
              <a:ext cx="1026972" cy="1026972"/>
            </a:xfrm>
            <a:prstGeom prst="star32">
              <a:avLst>
                <a:gd name="adj" fmla="val 44236"/>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Text Placeholder 7">
            <a:extLst>
              <a:ext uri="{FF2B5EF4-FFF2-40B4-BE49-F238E27FC236}">
                <a16:creationId xmlns:a16="http://schemas.microsoft.com/office/drawing/2014/main" id="{176C0E80-5A81-4DEC-B935-1EA605573EF4}"/>
              </a:ext>
            </a:extLst>
          </p:cNvPr>
          <p:cNvSpPr>
            <a:spLocks noGrp="1"/>
          </p:cNvSpPr>
          <p:nvPr userDrawn="1">
            <p:ph type="body" sz="quarter" idx="30" hasCustomPrompt="1"/>
          </p:nvPr>
        </p:nvSpPr>
        <p:spPr>
          <a:xfrm>
            <a:off x="5012129" y="4709504"/>
            <a:ext cx="1331913" cy="336550"/>
          </a:xfrm>
          <a:prstGeom prst="rect">
            <a:avLst/>
          </a:prstGeom>
        </p:spPr>
        <p:txBody>
          <a:bodyPr/>
          <a:lstStyle>
            <a:lvl1pPr marL="0" indent="0" algn="ctr">
              <a:buNone/>
              <a:defRPr sz="1000">
                <a:latin typeface="Verdana" panose="020B0604030504040204" pitchFamily="34" charset="0"/>
                <a:ea typeface="Verdana" panose="020B0604030504040204" pitchFamily="34" charset="0"/>
              </a:defRPr>
            </a:lvl1pPr>
            <a:lvl2pPr>
              <a:defRPr sz="1000">
                <a:latin typeface="Verdana" panose="020B0604030504040204" pitchFamily="34" charset="0"/>
                <a:ea typeface="Verdana" panose="020B0604030504040204" pitchFamily="34" charset="0"/>
              </a:defRPr>
            </a:lvl2pPr>
            <a:lvl3pPr>
              <a:defRPr sz="1000">
                <a:latin typeface="Verdana" panose="020B0604030504040204" pitchFamily="34" charset="0"/>
                <a:ea typeface="Verdana" panose="020B0604030504040204" pitchFamily="34" charset="0"/>
              </a:defRPr>
            </a:lvl3pPr>
            <a:lvl4pPr>
              <a:defRPr sz="1000">
                <a:latin typeface="Verdana" panose="020B0604030504040204" pitchFamily="34" charset="0"/>
                <a:ea typeface="Verdana" panose="020B0604030504040204" pitchFamily="34" charset="0"/>
              </a:defRPr>
            </a:lvl4pPr>
            <a:lvl5pPr>
              <a:defRPr sz="1000">
                <a:latin typeface="Verdana" panose="020B0604030504040204" pitchFamily="34" charset="0"/>
                <a:ea typeface="Verdana" panose="020B0604030504040204" pitchFamily="34" charset="0"/>
              </a:defRPr>
            </a:lvl5pPr>
          </a:lstStyle>
          <a:p>
            <a:pPr lvl="0"/>
            <a:r>
              <a:rPr lang="en-US" dirty="0"/>
              <a:t># of ##</a:t>
            </a:r>
          </a:p>
        </p:txBody>
      </p:sp>
      <p:sp>
        <p:nvSpPr>
          <p:cNvPr id="47" name="Text Placeholder 9">
            <a:extLst>
              <a:ext uri="{FF2B5EF4-FFF2-40B4-BE49-F238E27FC236}">
                <a16:creationId xmlns:a16="http://schemas.microsoft.com/office/drawing/2014/main" id="{E43C9608-7B37-4859-9C64-144148F84EA5}"/>
              </a:ext>
            </a:extLst>
          </p:cNvPr>
          <p:cNvSpPr>
            <a:spLocks noGrp="1"/>
          </p:cNvSpPr>
          <p:nvPr userDrawn="1">
            <p:ph type="body" sz="quarter" idx="31" hasCustomPrompt="1"/>
          </p:nvPr>
        </p:nvSpPr>
        <p:spPr>
          <a:xfrm>
            <a:off x="5098809" y="4140121"/>
            <a:ext cx="1142543" cy="564903"/>
          </a:xfrm>
          <a:prstGeom prst="rect">
            <a:avLst/>
          </a:prstGeom>
        </p:spPr>
        <p:txBody>
          <a:bodyPr/>
          <a:lstStyle>
            <a:lvl1pPr marL="0" indent="0" algn="ctr">
              <a:buNone/>
              <a:defRPr lang="en-US" sz="1050" b="1" kern="1200" dirty="0">
                <a:solidFill>
                  <a:schemeClr val="tx1"/>
                </a:solidFill>
                <a:latin typeface="Georgia" panose="02040502050405020303" pitchFamily="18" charset="0"/>
                <a:ea typeface="Verdana" panose="020B0604030504040204" pitchFamily="34" charset="0"/>
                <a:cs typeface="+mn-cs"/>
              </a:defRPr>
            </a:lvl1pPr>
            <a:lvl2pPr marL="502895" indent="0">
              <a:buNone/>
              <a:defRPr sz="1200" b="1">
                <a:latin typeface="Verdana" panose="020B0604030504040204" pitchFamily="34" charset="0"/>
                <a:ea typeface="Verdana" panose="020B0604030504040204" pitchFamily="34" charset="0"/>
              </a:defRPr>
            </a:lvl2pPr>
            <a:lvl3pPr marL="1005791" indent="0">
              <a:buNone/>
              <a:defRPr sz="1200" b="1">
                <a:latin typeface="Verdana" panose="020B0604030504040204" pitchFamily="34" charset="0"/>
                <a:ea typeface="Verdana" panose="020B0604030504040204" pitchFamily="34" charset="0"/>
              </a:defRPr>
            </a:lvl3pPr>
            <a:lvl4pPr marL="1508686" indent="0">
              <a:buNone/>
              <a:defRPr sz="1200" b="1">
                <a:latin typeface="Verdana" panose="020B0604030504040204" pitchFamily="34" charset="0"/>
                <a:ea typeface="Verdana" panose="020B0604030504040204" pitchFamily="34" charset="0"/>
              </a:defRPr>
            </a:lvl4pPr>
            <a:lvl5pPr marL="2011581" indent="0">
              <a:buNone/>
              <a:defRPr sz="1200" b="1">
                <a:latin typeface="Verdana" panose="020B0604030504040204" pitchFamily="34" charset="0"/>
                <a:ea typeface="Verdana" panose="020B0604030504040204" pitchFamily="34" charset="0"/>
              </a:defRPr>
            </a:lvl5pPr>
          </a:lstStyle>
          <a:p>
            <a:pPr marL="0" lvl="0" indent="0" algn="ctr" defTabSz="1005791" rtl="0" eaLnBrk="1" latinLnBrk="0" hangingPunct="1">
              <a:lnSpc>
                <a:spcPct val="90000"/>
              </a:lnSpc>
              <a:spcBef>
                <a:spcPts val="1100"/>
              </a:spcBef>
              <a:buFont typeface="Arial" panose="020B0604020202020204" pitchFamily="34" charset="0"/>
              <a:buNone/>
            </a:pPr>
            <a:r>
              <a:rPr lang="en-US" dirty="0"/>
              <a:t>Station </a:t>
            </a:r>
            <a:br>
              <a:rPr lang="en-US" dirty="0"/>
            </a:br>
            <a:r>
              <a:rPr lang="en-US" dirty="0"/>
              <a:t>Type!</a:t>
            </a:r>
          </a:p>
        </p:txBody>
      </p:sp>
      <p:sp>
        <p:nvSpPr>
          <p:cNvPr id="33" name="Text Placeholder 10">
            <a:extLst>
              <a:ext uri="{FF2B5EF4-FFF2-40B4-BE49-F238E27FC236}">
                <a16:creationId xmlns:a16="http://schemas.microsoft.com/office/drawing/2014/main" id="{4C1E5300-F4B3-42D4-8B7B-DDE78C495A10}"/>
              </a:ext>
            </a:extLst>
          </p:cNvPr>
          <p:cNvSpPr txBox="1">
            <a:spLocks/>
          </p:cNvSpPr>
          <p:nvPr userDrawn="1"/>
        </p:nvSpPr>
        <p:spPr>
          <a:xfrm>
            <a:off x="5148263" y="3766395"/>
            <a:ext cx="4910137" cy="117475"/>
          </a:xfrm>
          <a:prstGeom prst="rect">
            <a:avLst/>
          </a:prstGeom>
        </p:spPr>
        <p:txBody>
          <a:bodyPr/>
          <a:lstStyle>
            <a:lvl1pPr marL="0" indent="0" algn="l" defTabSz="1005791" rtl="0" eaLnBrk="1" latinLnBrk="0" hangingPunct="1">
              <a:lnSpc>
                <a:spcPct val="90000"/>
              </a:lnSpc>
              <a:spcBef>
                <a:spcPts val="110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1pPr>
            <a:lvl2pPr marL="502895"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2pPr>
            <a:lvl3pPr marL="100579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3pPr>
            <a:lvl4pPr marL="1508686"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4pPr>
            <a:lvl5pPr marL="201158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5pPr>
            <a:lvl6pPr marL="276592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82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71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61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dirty="0">
                <a:solidFill>
                  <a:schemeClr val="bg1"/>
                </a:solidFill>
              </a:rPr>
              <a:t>Natural Selection Station Lab </a:t>
            </a:r>
          </a:p>
        </p:txBody>
      </p:sp>
      <p:sp>
        <p:nvSpPr>
          <p:cNvPr id="34" name="Text Placeholder 10">
            <a:extLst>
              <a:ext uri="{FF2B5EF4-FFF2-40B4-BE49-F238E27FC236}">
                <a16:creationId xmlns:a16="http://schemas.microsoft.com/office/drawing/2014/main" id="{8373DA95-31A2-4943-87A7-9EC8EBF31630}"/>
              </a:ext>
            </a:extLst>
          </p:cNvPr>
          <p:cNvSpPr txBox="1">
            <a:spLocks/>
          </p:cNvSpPr>
          <p:nvPr userDrawn="1"/>
        </p:nvSpPr>
        <p:spPr>
          <a:xfrm>
            <a:off x="5074422" y="7641443"/>
            <a:ext cx="4910137" cy="117475"/>
          </a:xfrm>
          <a:prstGeom prst="rect">
            <a:avLst/>
          </a:prstGeom>
        </p:spPr>
        <p:txBody>
          <a:bodyPr/>
          <a:lstStyle>
            <a:lvl1pPr marL="0" indent="0" algn="l" defTabSz="1005791" rtl="0" eaLnBrk="1" latinLnBrk="0" hangingPunct="1">
              <a:lnSpc>
                <a:spcPct val="90000"/>
              </a:lnSpc>
              <a:spcBef>
                <a:spcPts val="110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1pPr>
            <a:lvl2pPr marL="502895"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2pPr>
            <a:lvl3pPr marL="100579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3pPr>
            <a:lvl4pPr marL="1508686"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4pPr>
            <a:lvl5pPr marL="201158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5pPr>
            <a:lvl6pPr marL="276592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82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71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61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dirty="0">
                <a:solidFill>
                  <a:schemeClr val="tx1"/>
                </a:solidFill>
              </a:rPr>
              <a:t>Natural Selection Station Lab </a:t>
            </a:r>
          </a:p>
        </p:txBody>
      </p:sp>
      <p:sp>
        <p:nvSpPr>
          <p:cNvPr id="37" name="Text Placeholder 10">
            <a:extLst>
              <a:ext uri="{FF2B5EF4-FFF2-40B4-BE49-F238E27FC236}">
                <a16:creationId xmlns:a16="http://schemas.microsoft.com/office/drawing/2014/main" id="{23D9F194-82E2-4D6D-8259-74F49560AB5A}"/>
              </a:ext>
            </a:extLst>
          </p:cNvPr>
          <p:cNvSpPr txBox="1">
            <a:spLocks/>
          </p:cNvSpPr>
          <p:nvPr userDrawn="1"/>
        </p:nvSpPr>
        <p:spPr>
          <a:xfrm>
            <a:off x="47070" y="3739307"/>
            <a:ext cx="4910137" cy="117475"/>
          </a:xfrm>
          <a:prstGeom prst="rect">
            <a:avLst/>
          </a:prstGeom>
        </p:spPr>
        <p:txBody>
          <a:bodyPr/>
          <a:lstStyle>
            <a:lvl1pPr marL="0" indent="0" algn="l" defTabSz="1005791" rtl="0" eaLnBrk="1" latinLnBrk="0" hangingPunct="1">
              <a:lnSpc>
                <a:spcPct val="90000"/>
              </a:lnSpc>
              <a:spcBef>
                <a:spcPts val="110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1pPr>
            <a:lvl2pPr marL="502895"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2pPr>
            <a:lvl3pPr marL="100579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3pPr>
            <a:lvl4pPr marL="1508686"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4pPr>
            <a:lvl5pPr marL="201158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5pPr>
            <a:lvl6pPr marL="276592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82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71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61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dirty="0">
                <a:solidFill>
                  <a:schemeClr val="tx1"/>
                </a:solidFill>
              </a:rPr>
              <a:t>Natural Selection Station Lab </a:t>
            </a:r>
          </a:p>
        </p:txBody>
      </p:sp>
    </p:spTree>
    <p:extLst>
      <p:ext uri="{BB962C8B-B14F-4D97-AF65-F5344CB8AC3E}">
        <p14:creationId xmlns:p14="http://schemas.microsoft.com/office/powerpoint/2010/main" val="177027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pendent Answer Sheet - Inputs">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35A239C1-12EE-449D-AB6F-C461446F3723}"/>
              </a:ext>
            </a:extLst>
          </p:cNvPr>
          <p:cNvGraphicFramePr>
            <a:graphicFrameLocks noGrp="1"/>
          </p:cNvGraphicFramePr>
          <p:nvPr userDrawn="1">
            <p:extLst>
              <p:ext uri="{D42A27DB-BD31-4B8C-83A1-F6EECF244321}">
                <p14:modId xmlns:p14="http://schemas.microsoft.com/office/powerpoint/2010/main" val="119075158"/>
              </p:ext>
            </p:extLst>
          </p:nvPr>
        </p:nvGraphicFramePr>
        <p:xfrm>
          <a:off x="118872" y="109731"/>
          <a:ext cx="9822141" cy="7515457"/>
        </p:xfrm>
        <a:graphic>
          <a:graphicData uri="http://schemas.openxmlformats.org/drawingml/2006/table">
            <a:tbl>
              <a:tblPr firstRow="1" bandRow="1">
                <a:tableStyleId>{5C22544A-7EE6-4342-B048-85BDC9FD1C3A}</a:tableStyleId>
              </a:tblPr>
              <a:tblGrid>
                <a:gridCol w="3274047">
                  <a:extLst>
                    <a:ext uri="{9D8B030D-6E8A-4147-A177-3AD203B41FA5}">
                      <a16:colId xmlns:a16="http://schemas.microsoft.com/office/drawing/2014/main" val="4045521861"/>
                    </a:ext>
                  </a:extLst>
                </a:gridCol>
                <a:gridCol w="3274047">
                  <a:extLst>
                    <a:ext uri="{9D8B030D-6E8A-4147-A177-3AD203B41FA5}">
                      <a16:colId xmlns:a16="http://schemas.microsoft.com/office/drawing/2014/main" val="3259376334"/>
                    </a:ext>
                  </a:extLst>
                </a:gridCol>
                <a:gridCol w="3274047">
                  <a:extLst>
                    <a:ext uri="{9D8B030D-6E8A-4147-A177-3AD203B41FA5}">
                      <a16:colId xmlns:a16="http://schemas.microsoft.com/office/drawing/2014/main" val="2785675676"/>
                    </a:ext>
                  </a:extLst>
                </a:gridCol>
              </a:tblGrid>
              <a:tr h="668482">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170832542"/>
                  </a:ext>
                </a:extLst>
              </a:tr>
              <a:tr h="1848255">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52464522"/>
                  </a:ext>
                </a:extLst>
              </a:tr>
              <a:tr h="439575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1" kern="1200" dirty="0">
                          <a:solidFill>
                            <a:schemeClr val="tx1"/>
                          </a:solidFill>
                          <a:latin typeface="Georgia" panose="02040502050405020303" pitchFamily="18" charset="0"/>
                          <a:ea typeface="Verdana" panose="020B0604030504040204" pitchFamily="34" charset="0"/>
                          <a:cs typeface="+mn-cs"/>
                        </a:rPr>
                        <a:t>Research It!</a:t>
                      </a: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p>
                      <a:pPr algn="ctr"/>
                      <a:endParaRPr lang="en-US" sz="16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1" kern="1200" dirty="0">
                          <a:solidFill>
                            <a:schemeClr val="tx1"/>
                          </a:solidFill>
                          <a:latin typeface="Georgia" panose="02040502050405020303" pitchFamily="18" charset="0"/>
                          <a:ea typeface="Verdana" panose="020B0604030504040204" pitchFamily="34" charset="0"/>
                          <a:cs typeface="+mn-cs"/>
                        </a:rPr>
                        <a:t>Watch It!</a:t>
                      </a:r>
                    </a:p>
                    <a:p>
                      <a:pPr algn="ctr"/>
                      <a:endParaRPr lang="en-US" sz="1600" dirty="0">
                        <a:solidFill>
                          <a:schemeClr val="tx1"/>
                        </a:solidFill>
                        <a:latin typeface="Rockwell Extra Bold" panose="02060903040505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1" kern="1200" dirty="0">
                          <a:solidFill>
                            <a:schemeClr val="tx1"/>
                          </a:solidFill>
                          <a:latin typeface="Georgia" panose="02040502050405020303" pitchFamily="18" charset="0"/>
                          <a:ea typeface="Verdana" panose="020B0604030504040204" pitchFamily="34" charset="0"/>
                          <a:cs typeface="+mn-cs"/>
                        </a:rPr>
                        <a:t>Explore It!</a:t>
                      </a:r>
                    </a:p>
                    <a:p>
                      <a:pPr algn="ctr"/>
                      <a:endParaRPr lang="en-US" sz="1600" dirty="0">
                        <a:solidFill>
                          <a:schemeClr val="tx1"/>
                        </a:solidFill>
                        <a:latin typeface="Rockwell Extra Bold" panose="02060903040505020403" pitchFamily="18"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1119422"/>
                  </a:ext>
                </a:extLst>
              </a:tr>
              <a:tr h="548640">
                <a:tc grid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Georgia" panose="02040502050405020303" pitchFamily="18" charset="0"/>
                          <a:ea typeface="Verdana" panose="020B0604030504040204" pitchFamily="34" charset="0"/>
                        </a:rPr>
                        <a:t>Challenge It! </a:t>
                      </a:r>
                      <a:endParaRPr lang="en-US" sz="14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Rockwell Extra Bold" panose="020609030405050204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605450"/>
                  </a:ext>
                </a:extLst>
              </a:tr>
            </a:tbl>
          </a:graphicData>
        </a:graphic>
      </p:graphicFrame>
      <p:sp>
        <p:nvSpPr>
          <p:cNvPr id="26" name="TextBox 25">
            <a:extLst>
              <a:ext uri="{FF2B5EF4-FFF2-40B4-BE49-F238E27FC236}">
                <a16:creationId xmlns:a16="http://schemas.microsoft.com/office/drawing/2014/main" id="{FA27D5E9-5462-4C79-A02A-9B1819A78A55}"/>
              </a:ext>
            </a:extLst>
          </p:cNvPr>
          <p:cNvSpPr txBox="1"/>
          <p:nvPr userDrawn="1"/>
        </p:nvSpPr>
        <p:spPr>
          <a:xfrm>
            <a:off x="8291386" y="7573302"/>
            <a:ext cx="1649627" cy="246221"/>
          </a:xfrm>
          <a:prstGeom prst="rect">
            <a:avLst/>
          </a:prstGeom>
          <a:noFill/>
        </p:spPr>
        <p:txBody>
          <a:bodyPr wrap="square" rtlCol="0">
            <a:spAutoFit/>
          </a:bodyPr>
          <a:lstStyle/>
          <a:p>
            <a:r>
              <a:rPr lang="en-US" sz="1000" dirty="0">
                <a:solidFill>
                  <a:schemeClr val="bg1"/>
                </a:solidFill>
                <a:latin typeface="Verdana" panose="020B0604030504040204" pitchFamily="34" charset="0"/>
                <a:ea typeface="Verdana" panose="020B0604030504040204" pitchFamily="34" charset="0"/>
              </a:rPr>
              <a:t>© Kesler Science, LLC</a:t>
            </a:r>
          </a:p>
        </p:txBody>
      </p:sp>
      <p:sp>
        <p:nvSpPr>
          <p:cNvPr id="23" name="TextBox 22">
            <a:extLst>
              <a:ext uri="{FF2B5EF4-FFF2-40B4-BE49-F238E27FC236}">
                <a16:creationId xmlns:a16="http://schemas.microsoft.com/office/drawing/2014/main" id="{38C267DB-CF93-4681-A9B5-B652B3A71E87}"/>
              </a:ext>
            </a:extLst>
          </p:cNvPr>
          <p:cNvSpPr txBox="1"/>
          <p:nvPr userDrawn="1"/>
        </p:nvSpPr>
        <p:spPr>
          <a:xfrm>
            <a:off x="483721" y="109730"/>
            <a:ext cx="2286001" cy="307777"/>
          </a:xfrm>
          <a:prstGeom prst="rect">
            <a:avLst/>
          </a:prstGeom>
          <a:noFill/>
        </p:spPr>
        <p:txBody>
          <a:bodyPr wrap="square" rtlCol="0">
            <a:spAutoFit/>
          </a:bodyPr>
          <a:lstStyle/>
          <a:p>
            <a:pPr algn="ctr"/>
            <a:r>
              <a:rPr lang="en-US" sz="1400" b="1" dirty="0">
                <a:latin typeface="Georgia" panose="02040502050405020303" pitchFamily="18" charset="0"/>
                <a:ea typeface="Verdana" panose="020B0604030504040204" pitchFamily="34" charset="0"/>
              </a:rPr>
              <a:t>Read It!</a:t>
            </a:r>
          </a:p>
        </p:txBody>
      </p:sp>
      <p:sp>
        <p:nvSpPr>
          <p:cNvPr id="12" name="TextBox 11">
            <a:extLst>
              <a:ext uri="{FF2B5EF4-FFF2-40B4-BE49-F238E27FC236}">
                <a16:creationId xmlns:a16="http://schemas.microsoft.com/office/drawing/2014/main" id="{2BB63C8D-3137-4A2A-B040-DE1C2DF14DEE}"/>
              </a:ext>
            </a:extLst>
          </p:cNvPr>
          <p:cNvSpPr txBox="1"/>
          <p:nvPr userDrawn="1"/>
        </p:nvSpPr>
        <p:spPr>
          <a:xfrm>
            <a:off x="4833906" y="480586"/>
            <a:ext cx="4105814" cy="246221"/>
          </a:xfrm>
          <a:prstGeom prst="rect">
            <a:avLst/>
          </a:prstGeom>
          <a:noFill/>
        </p:spPr>
        <p:txBody>
          <a:bodyPr wrap="square" rtlCol="0">
            <a:spAutoFit/>
          </a:bodyPr>
          <a:lstStyle/>
          <a:p>
            <a:r>
              <a:rPr lang="en-US" sz="1000" dirty="0">
                <a:latin typeface="Verdana" panose="020B0604030504040204" pitchFamily="34" charset="0"/>
                <a:ea typeface="Verdana" panose="020B0604030504040204" pitchFamily="34" charset="0"/>
              </a:rPr>
              <a:t>Name ____________________________ Date _______</a:t>
            </a:r>
          </a:p>
        </p:txBody>
      </p:sp>
      <p:pic>
        <p:nvPicPr>
          <p:cNvPr id="17" name="Picture 16">
            <a:extLst>
              <a:ext uri="{FF2B5EF4-FFF2-40B4-BE49-F238E27FC236}">
                <a16:creationId xmlns:a16="http://schemas.microsoft.com/office/drawing/2014/main" id="{17647318-E129-4390-A9AB-DC3C51EBE81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551812" y="444182"/>
            <a:ext cx="280609" cy="307777"/>
          </a:xfrm>
          <a:prstGeom prst="rect">
            <a:avLst/>
          </a:prstGeom>
        </p:spPr>
      </p:pic>
      <p:sp>
        <p:nvSpPr>
          <p:cNvPr id="2" name="TextBox 1">
            <a:extLst>
              <a:ext uri="{FF2B5EF4-FFF2-40B4-BE49-F238E27FC236}">
                <a16:creationId xmlns:a16="http://schemas.microsoft.com/office/drawing/2014/main" id="{F3CAFDE4-654D-408C-9599-6EB909867730}"/>
              </a:ext>
            </a:extLst>
          </p:cNvPr>
          <p:cNvSpPr txBox="1"/>
          <p:nvPr userDrawn="1"/>
        </p:nvSpPr>
        <p:spPr>
          <a:xfrm>
            <a:off x="3424136" y="109730"/>
            <a:ext cx="6515392"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Georgia" panose="02040502050405020303" pitchFamily="18" charset="0"/>
                <a:ea typeface="+mn-ea"/>
                <a:cs typeface="+mn-cs"/>
              </a:rPr>
              <a:t>Natural Selection Station Lab</a:t>
            </a:r>
            <a:endParaRPr lang="en-US" sz="1600" dirty="0"/>
          </a:p>
        </p:txBody>
      </p:sp>
    </p:spTree>
    <p:extLst>
      <p:ext uri="{BB962C8B-B14F-4D97-AF65-F5344CB8AC3E}">
        <p14:creationId xmlns:p14="http://schemas.microsoft.com/office/powerpoint/2010/main" val="1731997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pendent Answer Sheet - Outputs">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FA27D5E9-5462-4C79-A02A-9B1819A78A55}"/>
              </a:ext>
            </a:extLst>
          </p:cNvPr>
          <p:cNvSpPr txBox="1"/>
          <p:nvPr userDrawn="1"/>
        </p:nvSpPr>
        <p:spPr>
          <a:xfrm>
            <a:off x="8291386" y="7573302"/>
            <a:ext cx="1649627" cy="246221"/>
          </a:xfrm>
          <a:prstGeom prst="rect">
            <a:avLst/>
          </a:prstGeom>
          <a:noFill/>
        </p:spPr>
        <p:txBody>
          <a:bodyPr wrap="square" rtlCol="0">
            <a:spAutoFit/>
          </a:bodyPr>
          <a:lstStyle/>
          <a:p>
            <a:r>
              <a:rPr lang="en-US" sz="1000" dirty="0">
                <a:solidFill>
                  <a:schemeClr val="bg1"/>
                </a:solidFill>
                <a:latin typeface="Verdana" panose="020B0604030504040204" pitchFamily="34" charset="0"/>
                <a:ea typeface="Verdana" panose="020B0604030504040204" pitchFamily="34" charset="0"/>
              </a:rPr>
              <a:t>© Kesler Science, LLC</a:t>
            </a:r>
          </a:p>
        </p:txBody>
      </p:sp>
      <p:graphicFrame>
        <p:nvGraphicFramePr>
          <p:cNvPr id="3" name="Table 2">
            <a:extLst>
              <a:ext uri="{FF2B5EF4-FFF2-40B4-BE49-F238E27FC236}">
                <a16:creationId xmlns:a16="http://schemas.microsoft.com/office/drawing/2014/main" id="{A56C9CB6-E67A-41C2-95F8-A8A93043B34D}"/>
              </a:ext>
            </a:extLst>
          </p:cNvPr>
          <p:cNvGraphicFramePr>
            <a:graphicFrameLocks noGrp="1"/>
          </p:cNvGraphicFramePr>
          <p:nvPr userDrawn="1">
            <p:extLst>
              <p:ext uri="{D42A27DB-BD31-4B8C-83A1-F6EECF244321}">
                <p14:modId xmlns:p14="http://schemas.microsoft.com/office/powerpoint/2010/main" val="2355843249"/>
              </p:ext>
            </p:extLst>
          </p:nvPr>
        </p:nvGraphicFramePr>
        <p:xfrm>
          <a:off x="114564" y="109728"/>
          <a:ext cx="9829800" cy="7522302"/>
        </p:xfrm>
        <a:graphic>
          <a:graphicData uri="http://schemas.openxmlformats.org/drawingml/2006/table">
            <a:tbl>
              <a:tblPr firstRow="1" bandRow="1">
                <a:tableStyleId>{5C22544A-7EE6-4342-B048-85BDC9FD1C3A}</a:tableStyleId>
              </a:tblPr>
              <a:tblGrid>
                <a:gridCol w="5921393">
                  <a:extLst>
                    <a:ext uri="{9D8B030D-6E8A-4147-A177-3AD203B41FA5}">
                      <a16:colId xmlns:a16="http://schemas.microsoft.com/office/drawing/2014/main" val="3275245802"/>
                    </a:ext>
                  </a:extLst>
                </a:gridCol>
                <a:gridCol w="3908407">
                  <a:extLst>
                    <a:ext uri="{9D8B030D-6E8A-4147-A177-3AD203B41FA5}">
                      <a16:colId xmlns:a16="http://schemas.microsoft.com/office/drawing/2014/main" val="850063170"/>
                    </a:ext>
                  </a:extLst>
                </a:gridCol>
              </a:tblGrid>
              <a:tr h="1707670">
                <a:tc>
                  <a:txBody>
                    <a:bodyPr/>
                    <a:lstStyle/>
                    <a:p>
                      <a:r>
                        <a:rPr lang="en-US" sz="1400" b="1" dirty="0">
                          <a:solidFill>
                            <a:schemeClr val="tx1"/>
                          </a:solidFill>
                          <a:latin typeface="Georgia" panose="02040502050405020303" pitchFamily="18" charset="0"/>
                          <a:ea typeface="Verdana" panose="020B0604030504040204" pitchFamily="34" charset="0"/>
                        </a:rPr>
                        <a:t>Illustrate It!</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1400" b="1" dirty="0">
                          <a:solidFill>
                            <a:schemeClr val="tx1"/>
                          </a:solidFill>
                          <a:latin typeface="Georgia" panose="02040502050405020303" pitchFamily="18" charset="0"/>
                          <a:ea typeface="Verdana" panose="020B0604030504040204" pitchFamily="34" charset="0"/>
                        </a:rPr>
                        <a:t>Assess It!</a:t>
                      </a:r>
                    </a:p>
                    <a:p>
                      <a:endParaRPr lang="en-US" sz="1400" b="1" dirty="0">
                        <a:solidFill>
                          <a:schemeClr val="tx1"/>
                        </a:solidFill>
                        <a:latin typeface="Rockwell Extra Bold" panose="02060903040505020403" pitchFamily="18"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89639607"/>
                  </a:ext>
                </a:extLst>
              </a:tr>
              <a:tr h="1908313">
                <a:tc>
                  <a:txBody>
                    <a:bodyPr/>
                    <a:lstStyle/>
                    <a:p>
                      <a:endParaRPr lang="en-US" sz="1400" b="1" dirty="0">
                        <a:solidFill>
                          <a:schemeClr val="tx1"/>
                        </a:solidFill>
                        <a:latin typeface="Rockwell Extra Bold" panose="02060903040505020403" pitchFamily="18" charset="0"/>
                        <a:ea typeface="Verdana" panose="020B060403050404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005791"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Georgia" panose="02040502050405020303" pitchFamily="18" charset="0"/>
                          <a:ea typeface="Verdana" panose="020B0604030504040204" pitchFamily="34" charset="0"/>
                        </a:rPr>
                        <a:t>Organize It!</a:t>
                      </a:r>
                    </a:p>
                    <a:p>
                      <a:endParaRPr lang="en-US" sz="1400" b="1" dirty="0">
                        <a:solidFill>
                          <a:schemeClr val="tx1"/>
                        </a:solidFill>
                        <a:latin typeface="Rockwell Extra Bold" panose="02060903040505020403" pitchFamily="18"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549329772"/>
                  </a:ext>
                </a:extLst>
              </a:tr>
              <a:tr h="3906319">
                <a:tc>
                  <a:txBody>
                    <a:bodyPr/>
                    <a:lstStyle/>
                    <a:p>
                      <a:pPr marL="0" marR="0" lvl="0" indent="0" algn="l" defTabSz="1005791"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Georgia" panose="02040502050405020303" pitchFamily="18" charset="0"/>
                          <a:ea typeface="Verdana" panose="020B0604030504040204" pitchFamily="34" charset="0"/>
                        </a:rPr>
                        <a:t>Write It!</a:t>
                      </a:r>
                    </a:p>
                    <a:p>
                      <a:endParaRPr lang="en-US" sz="1400" b="1" dirty="0">
                        <a:solidFill>
                          <a:schemeClr val="tx1"/>
                        </a:solidFill>
                        <a:latin typeface="Rockwell Extra Bold" panose="02060903040505020403" pitchFamily="18" charset="0"/>
                        <a:ea typeface="Verdana" panose="020B0604030504040204"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endParaRPr lang="en-US" sz="1400" b="1" dirty="0">
                        <a:solidFill>
                          <a:schemeClr val="tx1"/>
                        </a:solidFill>
                        <a:latin typeface="Rockwell Extra Bold" panose="02060903040505020403" pitchFamily="18"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636031240"/>
                  </a:ext>
                </a:extLst>
              </a:tr>
            </a:tbl>
          </a:graphicData>
        </a:graphic>
      </p:graphicFrame>
    </p:spTree>
    <p:extLst>
      <p:ext uri="{BB962C8B-B14F-4D97-AF65-F5344CB8AC3E}">
        <p14:creationId xmlns:p14="http://schemas.microsoft.com/office/powerpoint/2010/main" val="1444995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odified Answer Sheet - Inputs">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35A239C1-12EE-449D-AB6F-C461446F3723}"/>
              </a:ext>
            </a:extLst>
          </p:cNvPr>
          <p:cNvGraphicFramePr>
            <a:graphicFrameLocks noGrp="1"/>
          </p:cNvGraphicFramePr>
          <p:nvPr userDrawn="1">
            <p:extLst>
              <p:ext uri="{D42A27DB-BD31-4B8C-83A1-F6EECF244321}">
                <p14:modId xmlns:p14="http://schemas.microsoft.com/office/powerpoint/2010/main" val="3014672794"/>
              </p:ext>
            </p:extLst>
          </p:nvPr>
        </p:nvGraphicFramePr>
        <p:xfrm>
          <a:off x="117387" y="109727"/>
          <a:ext cx="9829800" cy="7521450"/>
        </p:xfrm>
        <a:graphic>
          <a:graphicData uri="http://schemas.openxmlformats.org/drawingml/2006/table">
            <a:tbl>
              <a:tblPr firstRow="1" bandRow="1">
                <a:tableStyleId>{5C22544A-7EE6-4342-B048-85BDC9FD1C3A}</a:tableStyleId>
              </a:tblPr>
              <a:tblGrid>
                <a:gridCol w="4924876">
                  <a:extLst>
                    <a:ext uri="{9D8B030D-6E8A-4147-A177-3AD203B41FA5}">
                      <a16:colId xmlns:a16="http://schemas.microsoft.com/office/drawing/2014/main" val="3259376334"/>
                    </a:ext>
                  </a:extLst>
                </a:gridCol>
                <a:gridCol w="4904924">
                  <a:extLst>
                    <a:ext uri="{9D8B030D-6E8A-4147-A177-3AD203B41FA5}">
                      <a16:colId xmlns:a16="http://schemas.microsoft.com/office/drawing/2014/main" val="2064452147"/>
                    </a:ext>
                  </a:extLst>
                </a:gridCol>
              </a:tblGrid>
              <a:tr h="794945">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Georgia" panose="02040502050405020303" pitchFamily="18" charset="0"/>
                          <a:ea typeface="Verdana" panose="020B0604030504040204" pitchFamily="34" charset="0"/>
                        </a:rPr>
                        <a:t>Read It!</a:t>
                      </a:r>
                    </a:p>
                    <a:p>
                      <a:pPr algn="ctr"/>
                      <a:endParaRPr lang="en-US" sz="1600" dirty="0">
                        <a:solidFill>
                          <a:schemeClr val="tx1"/>
                        </a:solidFill>
                        <a:latin typeface="Georgia" panose="02040502050405020303" pitchFamily="18" charset="0"/>
                      </a:endParaRPr>
                    </a:p>
                  </a:txBody>
                  <a:tcPr>
                    <a:lnL w="12700" cap="flat" cmpd="sng" algn="ctr">
                      <a:noFill/>
                      <a:prstDash val="solid"/>
                      <a:round/>
                      <a:headEnd type="none" w="med" len="med"/>
                      <a:tailEnd type="none" w="med" len="med"/>
                    </a:lnL>
                    <a:lnR w="12700"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b="1" kern="1200" dirty="0">
                          <a:solidFill>
                            <a:schemeClr val="tx1"/>
                          </a:solidFill>
                          <a:latin typeface="Georgia" panose="02040502050405020303" pitchFamily="18" charset="0"/>
                          <a:ea typeface="Verdana" panose="020B0604030504040204" pitchFamily="34" charset="0"/>
                          <a:cs typeface="+mn-cs"/>
                        </a:rPr>
                        <a:t>Natural Selection  Station Lab</a:t>
                      </a:r>
                      <a:endParaRPr lang="en-US" sz="2000" b="1" kern="1200" dirty="0">
                        <a:solidFill>
                          <a:schemeClr val="tx1"/>
                        </a:solidFill>
                        <a:latin typeface="Georgia" panose="02040502050405020303" pitchFamily="18" charset="0"/>
                        <a:ea typeface="Verdana" panose="020B0604030504040204" pitchFamily="34" charset="0"/>
                        <a:cs typeface="+mn-cs"/>
                      </a:endParaRPr>
                    </a:p>
                  </a:txBody>
                  <a:tcPr>
                    <a:lnL w="12700" cap="flat" cmpd="sng" algn="ctr">
                      <a:noFill/>
                      <a:prstDash val="sys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097923277"/>
                  </a:ext>
                </a:extLst>
              </a:tr>
              <a:tr h="1857983">
                <a:tc>
                  <a:txBody>
                    <a:bodyPr/>
                    <a:lstStyle/>
                    <a:p>
                      <a:pPr algn="ctr"/>
                      <a:endParaRPr lang="en-US" sz="1600" dirty="0">
                        <a:solidFill>
                          <a:schemeClr val="tx1"/>
                        </a:solidFill>
                        <a:latin typeface="Georgia" panose="02040502050405020303"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9816193"/>
                  </a:ext>
                </a:extLst>
              </a:tr>
              <a:tr h="4868522">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Georgia" panose="02040502050405020303" pitchFamily="18" charset="0"/>
                          <a:ea typeface="Verdana" panose="020B0604030504040204" pitchFamily="34" charset="0"/>
                        </a:rPr>
                        <a:t>Watch It!</a:t>
                      </a:r>
                    </a:p>
                    <a:p>
                      <a:pPr algn="ctr"/>
                      <a:endParaRPr lang="en-US" sz="1600" dirty="0">
                        <a:solidFill>
                          <a:schemeClr val="tx1"/>
                        </a:solidFill>
                        <a:latin typeface="Georgia" panose="02040502050405020303" pitchFamily="18"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Georgia" panose="02040502050405020303" pitchFamily="18" charset="0"/>
                          <a:ea typeface="Verdana" panose="020B0604030504040204" pitchFamily="34" charset="0"/>
                        </a:rPr>
                        <a:t>Explore It!</a:t>
                      </a:r>
                    </a:p>
                    <a:p>
                      <a:pPr algn="ctr"/>
                      <a:endParaRPr lang="en-US" sz="1600" dirty="0">
                        <a:solidFill>
                          <a:schemeClr val="tx1"/>
                        </a:solidFill>
                        <a:latin typeface="Georgia" panose="02040502050405020303" pitchFamily="18"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1119422"/>
                  </a:ext>
                </a:extLst>
              </a:tr>
            </a:tbl>
          </a:graphicData>
        </a:graphic>
      </p:graphicFrame>
      <p:sp>
        <p:nvSpPr>
          <p:cNvPr id="26" name="TextBox 25">
            <a:extLst>
              <a:ext uri="{FF2B5EF4-FFF2-40B4-BE49-F238E27FC236}">
                <a16:creationId xmlns:a16="http://schemas.microsoft.com/office/drawing/2014/main" id="{FA27D5E9-5462-4C79-A02A-9B1819A78A55}"/>
              </a:ext>
            </a:extLst>
          </p:cNvPr>
          <p:cNvSpPr txBox="1"/>
          <p:nvPr userDrawn="1"/>
        </p:nvSpPr>
        <p:spPr>
          <a:xfrm>
            <a:off x="8291386" y="7587370"/>
            <a:ext cx="1649627" cy="246221"/>
          </a:xfrm>
          <a:prstGeom prst="rect">
            <a:avLst/>
          </a:prstGeom>
          <a:noFill/>
        </p:spPr>
        <p:txBody>
          <a:bodyPr wrap="square" rtlCol="0">
            <a:spAutoFit/>
          </a:bodyPr>
          <a:lstStyle/>
          <a:p>
            <a:r>
              <a:rPr lang="en-US" sz="1000" dirty="0">
                <a:solidFill>
                  <a:schemeClr val="bg1"/>
                </a:solidFill>
                <a:latin typeface="Verdana" panose="020B0604030504040204" pitchFamily="34" charset="0"/>
                <a:ea typeface="Verdana" panose="020B0604030504040204" pitchFamily="34" charset="0"/>
              </a:rPr>
              <a:t>© Kesler Science, LLC</a:t>
            </a:r>
          </a:p>
        </p:txBody>
      </p:sp>
      <p:pic>
        <p:nvPicPr>
          <p:cNvPr id="39" name="Picture 38">
            <a:extLst>
              <a:ext uri="{FF2B5EF4-FFF2-40B4-BE49-F238E27FC236}">
                <a16:creationId xmlns:a16="http://schemas.microsoft.com/office/drawing/2014/main" id="{00B38D03-6311-4F28-B526-9CEBB570D1C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379563" y="534367"/>
            <a:ext cx="340064" cy="340064"/>
          </a:xfrm>
          <a:prstGeom prst="rect">
            <a:avLst/>
          </a:prstGeom>
        </p:spPr>
      </p:pic>
      <p:sp>
        <p:nvSpPr>
          <p:cNvPr id="15" name="TextBox 14">
            <a:extLst>
              <a:ext uri="{FF2B5EF4-FFF2-40B4-BE49-F238E27FC236}">
                <a16:creationId xmlns:a16="http://schemas.microsoft.com/office/drawing/2014/main" id="{947AF8C6-086D-491C-BC52-9C6550C1BF35}"/>
              </a:ext>
            </a:extLst>
          </p:cNvPr>
          <p:cNvSpPr txBox="1"/>
          <p:nvPr userDrawn="1"/>
        </p:nvSpPr>
        <p:spPr>
          <a:xfrm>
            <a:off x="5728143" y="647007"/>
            <a:ext cx="3931424" cy="246221"/>
          </a:xfrm>
          <a:prstGeom prst="rect">
            <a:avLst/>
          </a:prstGeom>
          <a:noFill/>
        </p:spPr>
        <p:txBody>
          <a:bodyPr wrap="square" rtlCol="0">
            <a:spAutoFit/>
          </a:bodyPr>
          <a:lstStyle/>
          <a:p>
            <a:r>
              <a:rPr lang="en-US" sz="1000" dirty="0">
                <a:latin typeface="Verdana" panose="020B0604030504040204" pitchFamily="34" charset="0"/>
                <a:ea typeface="Verdana" panose="020B0604030504040204" pitchFamily="34" charset="0"/>
              </a:rPr>
              <a:t>Name ___________________________   Date _______</a:t>
            </a:r>
          </a:p>
        </p:txBody>
      </p:sp>
    </p:spTree>
    <p:extLst>
      <p:ext uri="{BB962C8B-B14F-4D97-AF65-F5344CB8AC3E}">
        <p14:creationId xmlns:p14="http://schemas.microsoft.com/office/powerpoint/2010/main" val="3363532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odified Answer Sheet - Outputs">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FA27D5E9-5462-4C79-A02A-9B1819A78A55}"/>
              </a:ext>
            </a:extLst>
          </p:cNvPr>
          <p:cNvSpPr txBox="1"/>
          <p:nvPr userDrawn="1"/>
        </p:nvSpPr>
        <p:spPr>
          <a:xfrm>
            <a:off x="8291386" y="7573302"/>
            <a:ext cx="1649627" cy="246221"/>
          </a:xfrm>
          <a:prstGeom prst="rect">
            <a:avLst/>
          </a:prstGeom>
          <a:noFill/>
        </p:spPr>
        <p:txBody>
          <a:bodyPr wrap="square" rtlCol="0">
            <a:spAutoFit/>
          </a:bodyPr>
          <a:lstStyle/>
          <a:p>
            <a:r>
              <a:rPr lang="en-US" sz="1000" dirty="0">
                <a:solidFill>
                  <a:schemeClr val="bg1"/>
                </a:solidFill>
                <a:latin typeface="Verdana" panose="020B0604030504040204" pitchFamily="34" charset="0"/>
                <a:ea typeface="Verdana" panose="020B0604030504040204" pitchFamily="34" charset="0"/>
              </a:rPr>
              <a:t>© Kesler Science, LLC</a:t>
            </a:r>
          </a:p>
        </p:txBody>
      </p:sp>
      <p:graphicFrame>
        <p:nvGraphicFramePr>
          <p:cNvPr id="3" name="Table 2">
            <a:extLst>
              <a:ext uri="{FF2B5EF4-FFF2-40B4-BE49-F238E27FC236}">
                <a16:creationId xmlns:a16="http://schemas.microsoft.com/office/drawing/2014/main" id="{A56C9CB6-E67A-41C2-95F8-A8A93043B34D}"/>
              </a:ext>
            </a:extLst>
          </p:cNvPr>
          <p:cNvGraphicFramePr>
            <a:graphicFrameLocks noGrp="1"/>
          </p:cNvGraphicFramePr>
          <p:nvPr userDrawn="1">
            <p:extLst>
              <p:ext uri="{D42A27DB-BD31-4B8C-83A1-F6EECF244321}">
                <p14:modId xmlns:p14="http://schemas.microsoft.com/office/powerpoint/2010/main" val="1553443017"/>
              </p:ext>
            </p:extLst>
          </p:nvPr>
        </p:nvGraphicFramePr>
        <p:xfrm>
          <a:off x="117387" y="105091"/>
          <a:ext cx="9829800" cy="7535106"/>
        </p:xfrm>
        <a:graphic>
          <a:graphicData uri="http://schemas.openxmlformats.org/drawingml/2006/table">
            <a:tbl>
              <a:tblPr firstRow="1" bandRow="1">
                <a:tableStyleId>{5C22544A-7EE6-4342-B048-85BDC9FD1C3A}</a:tableStyleId>
              </a:tblPr>
              <a:tblGrid>
                <a:gridCol w="6722955">
                  <a:extLst>
                    <a:ext uri="{9D8B030D-6E8A-4147-A177-3AD203B41FA5}">
                      <a16:colId xmlns:a16="http://schemas.microsoft.com/office/drawing/2014/main" val="3275245802"/>
                    </a:ext>
                  </a:extLst>
                </a:gridCol>
                <a:gridCol w="3106845">
                  <a:extLst>
                    <a:ext uri="{9D8B030D-6E8A-4147-A177-3AD203B41FA5}">
                      <a16:colId xmlns:a16="http://schemas.microsoft.com/office/drawing/2014/main" val="850063170"/>
                    </a:ext>
                  </a:extLst>
                </a:gridCol>
              </a:tblGrid>
              <a:tr h="3767553">
                <a:tc>
                  <a:txBody>
                    <a:bodyPr/>
                    <a:lstStyle/>
                    <a:p>
                      <a:r>
                        <a:rPr lang="en-US" sz="1600" b="1" dirty="0">
                          <a:solidFill>
                            <a:schemeClr val="tx1"/>
                          </a:solidFill>
                          <a:latin typeface="Georgia" panose="02040502050405020303" pitchFamily="18" charset="0"/>
                          <a:ea typeface="Verdana" panose="020B0604030504040204" pitchFamily="34" charset="0"/>
                        </a:rPr>
                        <a:t>Illustrate It!</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b="1" dirty="0">
                          <a:solidFill>
                            <a:schemeClr val="tx1"/>
                          </a:solidFill>
                          <a:latin typeface="Georgia" panose="02040502050405020303" pitchFamily="18" charset="0"/>
                          <a:ea typeface="Verdana" panose="020B0604030504040204" pitchFamily="34" charset="0"/>
                        </a:rPr>
                        <a:t>Assess It!</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4189639607"/>
                  </a:ext>
                </a:extLst>
              </a:tr>
              <a:tr h="3767553">
                <a:tc>
                  <a:txBody>
                    <a:bodyPr/>
                    <a:lstStyle/>
                    <a:p>
                      <a:r>
                        <a:rPr lang="en-US" sz="1600" b="1" dirty="0">
                          <a:solidFill>
                            <a:schemeClr val="tx1"/>
                          </a:solidFill>
                          <a:latin typeface="Georgia" panose="02040502050405020303" pitchFamily="18" charset="0"/>
                          <a:ea typeface="Verdana" panose="020B0604030504040204" pitchFamily="34" charset="0"/>
                        </a:rPr>
                        <a:t>Organize It!</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endParaRPr lang="en-US" sz="1600" b="1" dirty="0">
                        <a:solidFill>
                          <a:schemeClr val="tx1"/>
                        </a:solidFill>
                        <a:latin typeface="Georgia" panose="02040502050405020303" pitchFamily="18"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636031240"/>
                  </a:ext>
                </a:extLst>
              </a:tr>
            </a:tbl>
          </a:graphicData>
        </a:graphic>
      </p:graphicFrame>
    </p:spTree>
    <p:extLst>
      <p:ext uri="{BB962C8B-B14F-4D97-AF65-F5344CB8AC3E}">
        <p14:creationId xmlns:p14="http://schemas.microsoft.com/office/powerpoint/2010/main" val="30718360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D48E40-B287-4A75-8962-A109D0A4228E}" type="datetimeFigureOut">
              <a:rPr lang="en-US" smtClean="0"/>
              <a:pPr/>
              <a:t>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D52C582-8D56-48CD-99F3-6A83239FD9E3}" type="slidenum">
              <a:rPr lang="en-US" smtClean="0"/>
              <a:pPr/>
              <a:t>‹#›</a:t>
            </a:fld>
            <a:endParaRPr lang="en-US" dirty="0"/>
          </a:p>
        </p:txBody>
      </p:sp>
    </p:spTree>
    <p:extLst>
      <p:ext uri="{BB962C8B-B14F-4D97-AF65-F5344CB8AC3E}">
        <p14:creationId xmlns:p14="http://schemas.microsoft.com/office/powerpoint/2010/main" val="4532262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D48E40-B287-4A75-8962-A109D0A4228E}" type="datetimeFigureOut">
              <a:rPr lang="en-US" smtClean="0"/>
              <a:pPr/>
              <a:t>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52C582-8D56-48CD-99F3-6A83239FD9E3}" type="slidenum">
              <a:rPr lang="en-US" smtClean="0"/>
              <a:pPr/>
              <a:t>‹#›</a:t>
            </a:fld>
            <a:endParaRPr lang="en-US" dirty="0"/>
          </a:p>
        </p:txBody>
      </p:sp>
    </p:spTree>
    <p:extLst>
      <p:ext uri="{BB962C8B-B14F-4D97-AF65-F5344CB8AC3E}">
        <p14:creationId xmlns:p14="http://schemas.microsoft.com/office/powerpoint/2010/main" val="1562771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FCA707-6456-426C-B237-70CAC8AA4963}"/>
              </a:ext>
            </a:extLst>
          </p:cNvPr>
          <p:cNvSpPr/>
          <p:nvPr userDrawn="1"/>
        </p:nvSpPr>
        <p:spPr>
          <a:xfrm>
            <a:off x="0" y="0"/>
            <a:ext cx="10058400" cy="77724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Rectangle 3">
            <a:extLst>
              <a:ext uri="{FF2B5EF4-FFF2-40B4-BE49-F238E27FC236}">
                <a16:creationId xmlns:a16="http://schemas.microsoft.com/office/drawing/2014/main" id="{6091D3F6-3452-45BE-9DEC-9852F4ACE4CF}"/>
              </a:ext>
            </a:extLst>
          </p:cNvPr>
          <p:cNvSpPr/>
          <p:nvPr userDrawn="1"/>
        </p:nvSpPr>
        <p:spPr>
          <a:xfrm rot="20409879">
            <a:off x="-756383" y="1265619"/>
            <a:ext cx="11387610" cy="2480423"/>
          </a:xfrm>
          <a:custGeom>
            <a:avLst/>
            <a:gdLst>
              <a:gd name="connsiteX0" fmla="*/ 0 w 11662338"/>
              <a:gd name="connsiteY0" fmla="*/ 0 h 2508962"/>
              <a:gd name="connsiteX1" fmla="*/ 11662338 w 11662338"/>
              <a:gd name="connsiteY1" fmla="*/ 0 h 2508962"/>
              <a:gd name="connsiteX2" fmla="*/ 11662338 w 11662338"/>
              <a:gd name="connsiteY2" fmla="*/ 2508962 h 2508962"/>
              <a:gd name="connsiteX3" fmla="*/ 0 w 11662338"/>
              <a:gd name="connsiteY3" fmla="*/ 2508962 h 2508962"/>
              <a:gd name="connsiteX4" fmla="*/ 0 w 11662338"/>
              <a:gd name="connsiteY4" fmla="*/ 0 h 2508962"/>
              <a:gd name="connsiteX0" fmla="*/ 1186548 w 11662338"/>
              <a:gd name="connsiteY0" fmla="*/ 22981 h 2508962"/>
              <a:gd name="connsiteX1" fmla="*/ 11662338 w 11662338"/>
              <a:gd name="connsiteY1" fmla="*/ 0 h 2508962"/>
              <a:gd name="connsiteX2" fmla="*/ 11662338 w 11662338"/>
              <a:gd name="connsiteY2" fmla="*/ 2508962 h 2508962"/>
              <a:gd name="connsiteX3" fmla="*/ 0 w 11662338"/>
              <a:gd name="connsiteY3" fmla="*/ 2508962 h 2508962"/>
              <a:gd name="connsiteX4" fmla="*/ 1186548 w 11662338"/>
              <a:gd name="connsiteY4" fmla="*/ 22981 h 2508962"/>
              <a:gd name="connsiteX0" fmla="*/ 878967 w 11354757"/>
              <a:gd name="connsiteY0" fmla="*/ 22981 h 2508962"/>
              <a:gd name="connsiteX1" fmla="*/ 11354757 w 11354757"/>
              <a:gd name="connsiteY1" fmla="*/ 0 h 2508962"/>
              <a:gd name="connsiteX2" fmla="*/ 11354757 w 11354757"/>
              <a:gd name="connsiteY2" fmla="*/ 2508962 h 2508962"/>
              <a:gd name="connsiteX3" fmla="*/ 0 w 11354757"/>
              <a:gd name="connsiteY3" fmla="*/ 2498403 h 2508962"/>
              <a:gd name="connsiteX4" fmla="*/ 878967 w 11354757"/>
              <a:gd name="connsiteY4" fmla="*/ 22981 h 2508962"/>
              <a:gd name="connsiteX0" fmla="*/ 878967 w 11363585"/>
              <a:gd name="connsiteY0" fmla="*/ 22981 h 2508962"/>
              <a:gd name="connsiteX1" fmla="*/ 11354757 w 11363585"/>
              <a:gd name="connsiteY1" fmla="*/ 0 h 2508962"/>
              <a:gd name="connsiteX2" fmla="*/ 11363585 w 11363585"/>
              <a:gd name="connsiteY2" fmla="*/ 709512 h 2508962"/>
              <a:gd name="connsiteX3" fmla="*/ 11354757 w 11363585"/>
              <a:gd name="connsiteY3" fmla="*/ 2508962 h 2508962"/>
              <a:gd name="connsiteX4" fmla="*/ 0 w 11363585"/>
              <a:gd name="connsiteY4" fmla="*/ 2498403 h 2508962"/>
              <a:gd name="connsiteX5" fmla="*/ 878967 w 11363585"/>
              <a:gd name="connsiteY5" fmla="*/ 22981 h 2508962"/>
              <a:gd name="connsiteX0" fmla="*/ 878967 w 11363585"/>
              <a:gd name="connsiteY0" fmla="*/ 22981 h 2500895"/>
              <a:gd name="connsiteX1" fmla="*/ 11354757 w 11363585"/>
              <a:gd name="connsiteY1" fmla="*/ 0 h 2500895"/>
              <a:gd name="connsiteX2" fmla="*/ 11363585 w 11363585"/>
              <a:gd name="connsiteY2" fmla="*/ 709512 h 2500895"/>
              <a:gd name="connsiteX3" fmla="*/ 10696119 w 11363585"/>
              <a:gd name="connsiteY3" fmla="*/ 2500895 h 2500895"/>
              <a:gd name="connsiteX4" fmla="*/ 0 w 11363585"/>
              <a:gd name="connsiteY4" fmla="*/ 2498403 h 2500895"/>
              <a:gd name="connsiteX5" fmla="*/ 878967 w 11363585"/>
              <a:gd name="connsiteY5" fmla="*/ 22981 h 2500895"/>
              <a:gd name="connsiteX0" fmla="*/ 878967 w 11363585"/>
              <a:gd name="connsiteY0" fmla="*/ 22981 h 2500895"/>
              <a:gd name="connsiteX1" fmla="*/ 11354757 w 11363585"/>
              <a:gd name="connsiteY1" fmla="*/ 0 h 2500895"/>
              <a:gd name="connsiteX2" fmla="*/ 11363585 w 11363585"/>
              <a:gd name="connsiteY2" fmla="*/ 709512 h 2500895"/>
              <a:gd name="connsiteX3" fmla="*/ 10696119 w 11363585"/>
              <a:gd name="connsiteY3" fmla="*/ 2500895 h 2500895"/>
              <a:gd name="connsiteX4" fmla="*/ 0 w 11363585"/>
              <a:gd name="connsiteY4" fmla="*/ 2498403 h 2500895"/>
              <a:gd name="connsiteX5" fmla="*/ 878967 w 11363585"/>
              <a:gd name="connsiteY5" fmla="*/ 22981 h 2500895"/>
              <a:gd name="connsiteX0" fmla="*/ 878967 w 11363585"/>
              <a:gd name="connsiteY0" fmla="*/ 2509 h 2480423"/>
              <a:gd name="connsiteX1" fmla="*/ 9727253 w 11363585"/>
              <a:gd name="connsiteY1" fmla="*/ 0 h 2480423"/>
              <a:gd name="connsiteX2" fmla="*/ 11363585 w 11363585"/>
              <a:gd name="connsiteY2" fmla="*/ 689040 h 2480423"/>
              <a:gd name="connsiteX3" fmla="*/ 10696119 w 11363585"/>
              <a:gd name="connsiteY3" fmla="*/ 2480423 h 2480423"/>
              <a:gd name="connsiteX4" fmla="*/ 0 w 11363585"/>
              <a:gd name="connsiteY4" fmla="*/ 2477931 h 2480423"/>
              <a:gd name="connsiteX5" fmla="*/ 878967 w 11363585"/>
              <a:gd name="connsiteY5" fmla="*/ 2509 h 2480423"/>
              <a:gd name="connsiteX0" fmla="*/ 878967 w 11363585"/>
              <a:gd name="connsiteY0" fmla="*/ 2509 h 2480423"/>
              <a:gd name="connsiteX1" fmla="*/ 9727253 w 11363585"/>
              <a:gd name="connsiteY1" fmla="*/ 0 h 2480423"/>
              <a:gd name="connsiteX2" fmla="*/ 11363585 w 11363585"/>
              <a:gd name="connsiteY2" fmla="*/ 689040 h 2480423"/>
              <a:gd name="connsiteX3" fmla="*/ 10696119 w 11363585"/>
              <a:gd name="connsiteY3" fmla="*/ 2480423 h 2480423"/>
              <a:gd name="connsiteX4" fmla="*/ 0 w 11363585"/>
              <a:gd name="connsiteY4" fmla="*/ 2477931 h 2480423"/>
              <a:gd name="connsiteX5" fmla="*/ 878967 w 11363585"/>
              <a:gd name="connsiteY5" fmla="*/ 2509 h 2480423"/>
              <a:gd name="connsiteX0" fmla="*/ 878967 w 11807451"/>
              <a:gd name="connsiteY0" fmla="*/ 2509 h 2480423"/>
              <a:gd name="connsiteX1" fmla="*/ 9727253 w 11807451"/>
              <a:gd name="connsiteY1" fmla="*/ 0 h 2480423"/>
              <a:gd name="connsiteX2" fmla="*/ 11363585 w 11807451"/>
              <a:gd name="connsiteY2" fmla="*/ 689040 h 2480423"/>
              <a:gd name="connsiteX3" fmla="*/ 10696119 w 11807451"/>
              <a:gd name="connsiteY3" fmla="*/ 2480423 h 2480423"/>
              <a:gd name="connsiteX4" fmla="*/ 0 w 11807451"/>
              <a:gd name="connsiteY4" fmla="*/ 2477931 h 2480423"/>
              <a:gd name="connsiteX5" fmla="*/ 878967 w 11807451"/>
              <a:gd name="connsiteY5" fmla="*/ 2509 h 2480423"/>
              <a:gd name="connsiteX0" fmla="*/ 878967 w 11807451"/>
              <a:gd name="connsiteY0" fmla="*/ 2509 h 2480423"/>
              <a:gd name="connsiteX1" fmla="*/ 9727253 w 11807451"/>
              <a:gd name="connsiteY1" fmla="*/ 0 h 2480423"/>
              <a:gd name="connsiteX2" fmla="*/ 11363585 w 11807451"/>
              <a:gd name="connsiteY2" fmla="*/ 689040 h 2480423"/>
              <a:gd name="connsiteX3" fmla="*/ 10696119 w 11807451"/>
              <a:gd name="connsiteY3" fmla="*/ 2480423 h 2480423"/>
              <a:gd name="connsiteX4" fmla="*/ 0 w 11807451"/>
              <a:gd name="connsiteY4" fmla="*/ 2477931 h 2480423"/>
              <a:gd name="connsiteX5" fmla="*/ 878967 w 11807451"/>
              <a:gd name="connsiteY5" fmla="*/ 2509 h 2480423"/>
              <a:gd name="connsiteX0" fmla="*/ 878967 w 11807451"/>
              <a:gd name="connsiteY0" fmla="*/ 2509 h 2480423"/>
              <a:gd name="connsiteX1" fmla="*/ 9727253 w 11807451"/>
              <a:gd name="connsiteY1" fmla="*/ 0 h 2480423"/>
              <a:gd name="connsiteX2" fmla="*/ 11363585 w 11807451"/>
              <a:gd name="connsiteY2" fmla="*/ 689040 h 2480423"/>
              <a:gd name="connsiteX3" fmla="*/ 10696119 w 11807451"/>
              <a:gd name="connsiteY3" fmla="*/ 2480423 h 2480423"/>
              <a:gd name="connsiteX4" fmla="*/ 0 w 11807451"/>
              <a:gd name="connsiteY4" fmla="*/ 2477931 h 2480423"/>
              <a:gd name="connsiteX5" fmla="*/ 878967 w 11807451"/>
              <a:gd name="connsiteY5" fmla="*/ 2509 h 2480423"/>
              <a:gd name="connsiteX0" fmla="*/ 878967 w 11807451"/>
              <a:gd name="connsiteY0" fmla="*/ 2509 h 2480423"/>
              <a:gd name="connsiteX1" fmla="*/ 9727253 w 11807451"/>
              <a:gd name="connsiteY1" fmla="*/ 0 h 2480423"/>
              <a:gd name="connsiteX2" fmla="*/ 11363585 w 11807451"/>
              <a:gd name="connsiteY2" fmla="*/ 689040 h 2480423"/>
              <a:gd name="connsiteX3" fmla="*/ 10696119 w 11807451"/>
              <a:gd name="connsiteY3" fmla="*/ 2480423 h 2480423"/>
              <a:gd name="connsiteX4" fmla="*/ 0 w 11807451"/>
              <a:gd name="connsiteY4" fmla="*/ 2477931 h 2480423"/>
              <a:gd name="connsiteX5" fmla="*/ 878967 w 11807451"/>
              <a:gd name="connsiteY5" fmla="*/ 2509 h 2480423"/>
              <a:gd name="connsiteX0" fmla="*/ 878967 w 11807451"/>
              <a:gd name="connsiteY0" fmla="*/ 2509 h 2480423"/>
              <a:gd name="connsiteX1" fmla="*/ 9727253 w 11807451"/>
              <a:gd name="connsiteY1" fmla="*/ 0 h 2480423"/>
              <a:gd name="connsiteX2" fmla="*/ 11363585 w 11807451"/>
              <a:gd name="connsiteY2" fmla="*/ 689041 h 2480423"/>
              <a:gd name="connsiteX3" fmla="*/ 10696119 w 11807451"/>
              <a:gd name="connsiteY3" fmla="*/ 2480423 h 2480423"/>
              <a:gd name="connsiteX4" fmla="*/ 0 w 11807451"/>
              <a:gd name="connsiteY4" fmla="*/ 2477931 h 2480423"/>
              <a:gd name="connsiteX5" fmla="*/ 878967 w 11807451"/>
              <a:gd name="connsiteY5" fmla="*/ 2509 h 2480423"/>
              <a:gd name="connsiteX0" fmla="*/ 878967 w 11803141"/>
              <a:gd name="connsiteY0" fmla="*/ 2509 h 2480423"/>
              <a:gd name="connsiteX1" fmla="*/ 9727253 w 11803141"/>
              <a:gd name="connsiteY1" fmla="*/ 0 h 2480423"/>
              <a:gd name="connsiteX2" fmla="*/ 11353601 w 11803141"/>
              <a:gd name="connsiteY2" fmla="*/ 604434 h 2480423"/>
              <a:gd name="connsiteX3" fmla="*/ 10696119 w 11803141"/>
              <a:gd name="connsiteY3" fmla="*/ 2480423 h 2480423"/>
              <a:gd name="connsiteX4" fmla="*/ 0 w 11803141"/>
              <a:gd name="connsiteY4" fmla="*/ 2477931 h 2480423"/>
              <a:gd name="connsiteX5" fmla="*/ 878967 w 11803141"/>
              <a:gd name="connsiteY5" fmla="*/ 2509 h 2480423"/>
              <a:gd name="connsiteX0" fmla="*/ 878967 w 11803141"/>
              <a:gd name="connsiteY0" fmla="*/ 2509 h 2480423"/>
              <a:gd name="connsiteX1" fmla="*/ 9727253 w 11803141"/>
              <a:gd name="connsiteY1" fmla="*/ 0 h 2480423"/>
              <a:gd name="connsiteX2" fmla="*/ 11353601 w 11803141"/>
              <a:gd name="connsiteY2" fmla="*/ 604434 h 2480423"/>
              <a:gd name="connsiteX3" fmla="*/ 10696119 w 11803141"/>
              <a:gd name="connsiteY3" fmla="*/ 2480423 h 2480423"/>
              <a:gd name="connsiteX4" fmla="*/ 0 w 11803141"/>
              <a:gd name="connsiteY4" fmla="*/ 2477931 h 2480423"/>
              <a:gd name="connsiteX5" fmla="*/ 878967 w 11803141"/>
              <a:gd name="connsiteY5" fmla="*/ 2509 h 2480423"/>
              <a:gd name="connsiteX0" fmla="*/ 878967 w 11640007"/>
              <a:gd name="connsiteY0" fmla="*/ 2509 h 2480423"/>
              <a:gd name="connsiteX1" fmla="*/ 9727253 w 11640007"/>
              <a:gd name="connsiteY1" fmla="*/ 0 h 2480423"/>
              <a:gd name="connsiteX2" fmla="*/ 11353601 w 11640007"/>
              <a:gd name="connsiteY2" fmla="*/ 604434 h 2480423"/>
              <a:gd name="connsiteX3" fmla="*/ 10696119 w 11640007"/>
              <a:gd name="connsiteY3" fmla="*/ 2480423 h 2480423"/>
              <a:gd name="connsiteX4" fmla="*/ 0 w 11640007"/>
              <a:gd name="connsiteY4" fmla="*/ 2477931 h 2480423"/>
              <a:gd name="connsiteX5" fmla="*/ 878967 w 11640007"/>
              <a:gd name="connsiteY5" fmla="*/ 2509 h 2480423"/>
              <a:gd name="connsiteX0" fmla="*/ 878967 w 11640007"/>
              <a:gd name="connsiteY0" fmla="*/ 2509 h 2480423"/>
              <a:gd name="connsiteX1" fmla="*/ 9727253 w 11640007"/>
              <a:gd name="connsiteY1" fmla="*/ 0 h 2480423"/>
              <a:gd name="connsiteX2" fmla="*/ 11353601 w 11640007"/>
              <a:gd name="connsiteY2" fmla="*/ 604434 h 2480423"/>
              <a:gd name="connsiteX3" fmla="*/ 10696119 w 11640007"/>
              <a:gd name="connsiteY3" fmla="*/ 2480423 h 2480423"/>
              <a:gd name="connsiteX4" fmla="*/ 0 w 11640007"/>
              <a:gd name="connsiteY4" fmla="*/ 2477931 h 2480423"/>
              <a:gd name="connsiteX5" fmla="*/ 878967 w 11640007"/>
              <a:gd name="connsiteY5" fmla="*/ 2509 h 2480423"/>
              <a:gd name="connsiteX0" fmla="*/ 878967 w 11353601"/>
              <a:gd name="connsiteY0" fmla="*/ 2509 h 2480423"/>
              <a:gd name="connsiteX1" fmla="*/ 9727253 w 11353601"/>
              <a:gd name="connsiteY1" fmla="*/ 0 h 2480423"/>
              <a:gd name="connsiteX2" fmla="*/ 11353601 w 11353601"/>
              <a:gd name="connsiteY2" fmla="*/ 604434 h 2480423"/>
              <a:gd name="connsiteX3" fmla="*/ 10696119 w 11353601"/>
              <a:gd name="connsiteY3" fmla="*/ 2480423 h 2480423"/>
              <a:gd name="connsiteX4" fmla="*/ 0 w 11353601"/>
              <a:gd name="connsiteY4" fmla="*/ 2477931 h 2480423"/>
              <a:gd name="connsiteX5" fmla="*/ 878967 w 11353601"/>
              <a:gd name="connsiteY5" fmla="*/ 2509 h 2480423"/>
              <a:gd name="connsiteX0" fmla="*/ 878967 w 11387610"/>
              <a:gd name="connsiteY0" fmla="*/ 2509 h 2480423"/>
              <a:gd name="connsiteX1" fmla="*/ 9727253 w 11387610"/>
              <a:gd name="connsiteY1" fmla="*/ 0 h 2480423"/>
              <a:gd name="connsiteX2" fmla="*/ 11387610 w 11387610"/>
              <a:gd name="connsiteY2" fmla="*/ 605265 h 2480423"/>
              <a:gd name="connsiteX3" fmla="*/ 10696119 w 11387610"/>
              <a:gd name="connsiteY3" fmla="*/ 2480423 h 2480423"/>
              <a:gd name="connsiteX4" fmla="*/ 0 w 11387610"/>
              <a:gd name="connsiteY4" fmla="*/ 2477931 h 2480423"/>
              <a:gd name="connsiteX5" fmla="*/ 878967 w 11387610"/>
              <a:gd name="connsiteY5" fmla="*/ 2509 h 2480423"/>
              <a:gd name="connsiteX0" fmla="*/ 878967 w 11387610"/>
              <a:gd name="connsiteY0" fmla="*/ 2509 h 2480423"/>
              <a:gd name="connsiteX1" fmla="*/ 9727253 w 11387610"/>
              <a:gd name="connsiteY1" fmla="*/ 0 h 2480423"/>
              <a:gd name="connsiteX2" fmla="*/ 11387610 w 11387610"/>
              <a:gd name="connsiteY2" fmla="*/ 605265 h 2480423"/>
              <a:gd name="connsiteX3" fmla="*/ 10696119 w 11387610"/>
              <a:gd name="connsiteY3" fmla="*/ 2480423 h 2480423"/>
              <a:gd name="connsiteX4" fmla="*/ 0 w 11387610"/>
              <a:gd name="connsiteY4" fmla="*/ 2477931 h 2480423"/>
              <a:gd name="connsiteX5" fmla="*/ 878967 w 11387610"/>
              <a:gd name="connsiteY5" fmla="*/ 2509 h 2480423"/>
              <a:gd name="connsiteX0" fmla="*/ 878967 w 11387610"/>
              <a:gd name="connsiteY0" fmla="*/ 2509 h 2480423"/>
              <a:gd name="connsiteX1" fmla="*/ 9727253 w 11387610"/>
              <a:gd name="connsiteY1" fmla="*/ 0 h 2480423"/>
              <a:gd name="connsiteX2" fmla="*/ 11387610 w 11387610"/>
              <a:gd name="connsiteY2" fmla="*/ 605265 h 2480423"/>
              <a:gd name="connsiteX3" fmla="*/ 10696119 w 11387610"/>
              <a:gd name="connsiteY3" fmla="*/ 2480423 h 2480423"/>
              <a:gd name="connsiteX4" fmla="*/ 0 w 11387610"/>
              <a:gd name="connsiteY4" fmla="*/ 2477931 h 2480423"/>
              <a:gd name="connsiteX5" fmla="*/ 878967 w 11387610"/>
              <a:gd name="connsiteY5" fmla="*/ 2509 h 2480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87610" h="2480423">
                <a:moveTo>
                  <a:pt x="878967" y="2509"/>
                </a:moveTo>
                <a:lnTo>
                  <a:pt x="9727253" y="0"/>
                </a:lnTo>
                <a:lnTo>
                  <a:pt x="11387610" y="605265"/>
                </a:lnTo>
                <a:cubicBezTo>
                  <a:pt x="10964538" y="1750816"/>
                  <a:pt x="11064820" y="1470083"/>
                  <a:pt x="10696119" y="2480423"/>
                </a:cubicBezTo>
                <a:lnTo>
                  <a:pt x="0" y="2477931"/>
                </a:lnTo>
                <a:lnTo>
                  <a:pt x="878967" y="2509"/>
                </a:lnTo>
                <a:close/>
              </a:path>
            </a:pathLst>
          </a:custGeom>
          <a:solidFill>
            <a:srgbClr val="E2F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 name="Rectangle 15">
            <a:extLst>
              <a:ext uri="{FF2B5EF4-FFF2-40B4-BE49-F238E27FC236}">
                <a16:creationId xmlns:a16="http://schemas.microsoft.com/office/drawing/2014/main" id="{8B613D1D-842D-41EA-BCFC-78900520A304}"/>
              </a:ext>
            </a:extLst>
          </p:cNvPr>
          <p:cNvSpPr/>
          <p:nvPr userDrawn="1"/>
        </p:nvSpPr>
        <p:spPr>
          <a:xfrm rot="20409879">
            <a:off x="39995" y="5680209"/>
            <a:ext cx="10766786" cy="2528552"/>
          </a:xfrm>
          <a:custGeom>
            <a:avLst/>
            <a:gdLst>
              <a:gd name="connsiteX0" fmla="*/ 0 w 12152894"/>
              <a:gd name="connsiteY0" fmla="*/ 0 h 2508962"/>
              <a:gd name="connsiteX1" fmla="*/ 12152894 w 12152894"/>
              <a:gd name="connsiteY1" fmla="*/ 0 h 2508962"/>
              <a:gd name="connsiteX2" fmla="*/ 12152894 w 12152894"/>
              <a:gd name="connsiteY2" fmla="*/ 2508962 h 2508962"/>
              <a:gd name="connsiteX3" fmla="*/ 0 w 12152894"/>
              <a:gd name="connsiteY3" fmla="*/ 2508962 h 2508962"/>
              <a:gd name="connsiteX4" fmla="*/ 0 w 12152894"/>
              <a:gd name="connsiteY4" fmla="*/ 0 h 2508962"/>
              <a:gd name="connsiteX0" fmla="*/ 0 w 12152894"/>
              <a:gd name="connsiteY0" fmla="*/ 0 h 2508962"/>
              <a:gd name="connsiteX1" fmla="*/ 214532 w 12152894"/>
              <a:gd name="connsiteY1" fmla="*/ 12821 h 2508962"/>
              <a:gd name="connsiteX2" fmla="*/ 12152894 w 12152894"/>
              <a:gd name="connsiteY2" fmla="*/ 0 h 2508962"/>
              <a:gd name="connsiteX3" fmla="*/ 12152894 w 12152894"/>
              <a:gd name="connsiteY3" fmla="*/ 2508962 h 2508962"/>
              <a:gd name="connsiteX4" fmla="*/ 0 w 12152894"/>
              <a:gd name="connsiteY4" fmla="*/ 2508962 h 2508962"/>
              <a:gd name="connsiteX5" fmla="*/ 0 w 12152894"/>
              <a:gd name="connsiteY5" fmla="*/ 0 h 2508962"/>
              <a:gd name="connsiteX0" fmla="*/ 17630 w 12170524"/>
              <a:gd name="connsiteY0" fmla="*/ 0 h 2508962"/>
              <a:gd name="connsiteX1" fmla="*/ 232162 w 12170524"/>
              <a:gd name="connsiteY1" fmla="*/ 12821 h 2508962"/>
              <a:gd name="connsiteX2" fmla="*/ 12170524 w 12170524"/>
              <a:gd name="connsiteY2" fmla="*/ 0 h 2508962"/>
              <a:gd name="connsiteX3" fmla="*/ 12170524 w 12170524"/>
              <a:gd name="connsiteY3" fmla="*/ 2508962 h 2508962"/>
              <a:gd name="connsiteX4" fmla="*/ 17630 w 12170524"/>
              <a:gd name="connsiteY4" fmla="*/ 2508962 h 2508962"/>
              <a:gd name="connsiteX5" fmla="*/ 0 w 12170524"/>
              <a:gd name="connsiteY5" fmla="*/ 307103 h 2508962"/>
              <a:gd name="connsiteX6" fmla="*/ 17630 w 12170524"/>
              <a:gd name="connsiteY6" fmla="*/ 0 h 2508962"/>
              <a:gd name="connsiteX0" fmla="*/ 17630 w 12170524"/>
              <a:gd name="connsiteY0" fmla="*/ 0 h 2513773"/>
              <a:gd name="connsiteX1" fmla="*/ 232162 w 12170524"/>
              <a:gd name="connsiteY1" fmla="*/ 12821 h 2513773"/>
              <a:gd name="connsiteX2" fmla="*/ 12170524 w 12170524"/>
              <a:gd name="connsiteY2" fmla="*/ 0 h 2513773"/>
              <a:gd name="connsiteX3" fmla="*/ 12170524 w 12170524"/>
              <a:gd name="connsiteY3" fmla="*/ 2508962 h 2513773"/>
              <a:gd name="connsiteX4" fmla="*/ 6566552 w 12170524"/>
              <a:gd name="connsiteY4" fmla="*/ 2513773 h 2513773"/>
              <a:gd name="connsiteX5" fmla="*/ 17630 w 12170524"/>
              <a:gd name="connsiteY5" fmla="*/ 2508962 h 2513773"/>
              <a:gd name="connsiteX6" fmla="*/ 0 w 12170524"/>
              <a:gd name="connsiteY6" fmla="*/ 307103 h 2513773"/>
              <a:gd name="connsiteX7" fmla="*/ 17630 w 12170524"/>
              <a:gd name="connsiteY7" fmla="*/ 0 h 2513773"/>
              <a:gd name="connsiteX0" fmla="*/ 17630 w 12170524"/>
              <a:gd name="connsiteY0" fmla="*/ 0 h 2513773"/>
              <a:gd name="connsiteX1" fmla="*/ 232162 w 12170524"/>
              <a:gd name="connsiteY1" fmla="*/ 12821 h 2513773"/>
              <a:gd name="connsiteX2" fmla="*/ 12170524 w 12170524"/>
              <a:gd name="connsiteY2" fmla="*/ 0 h 2513773"/>
              <a:gd name="connsiteX3" fmla="*/ 12170524 w 12170524"/>
              <a:gd name="connsiteY3" fmla="*/ 2508962 h 2513773"/>
              <a:gd name="connsiteX4" fmla="*/ 6566552 w 12170524"/>
              <a:gd name="connsiteY4" fmla="*/ 2513773 h 2513773"/>
              <a:gd name="connsiteX5" fmla="*/ 0 w 12170524"/>
              <a:gd name="connsiteY5" fmla="*/ 307103 h 2513773"/>
              <a:gd name="connsiteX6" fmla="*/ 17630 w 12170524"/>
              <a:gd name="connsiteY6" fmla="*/ 0 h 2513773"/>
              <a:gd name="connsiteX0" fmla="*/ 0 w 12170524"/>
              <a:gd name="connsiteY0" fmla="*/ 307103 h 2513773"/>
              <a:gd name="connsiteX1" fmla="*/ 232162 w 12170524"/>
              <a:gd name="connsiteY1" fmla="*/ 12821 h 2513773"/>
              <a:gd name="connsiteX2" fmla="*/ 12170524 w 12170524"/>
              <a:gd name="connsiteY2" fmla="*/ 0 h 2513773"/>
              <a:gd name="connsiteX3" fmla="*/ 12170524 w 12170524"/>
              <a:gd name="connsiteY3" fmla="*/ 2508962 h 2513773"/>
              <a:gd name="connsiteX4" fmla="*/ 6566552 w 12170524"/>
              <a:gd name="connsiteY4" fmla="*/ 2513773 h 2513773"/>
              <a:gd name="connsiteX5" fmla="*/ 0 w 12170524"/>
              <a:gd name="connsiteY5" fmla="*/ 307103 h 2513773"/>
              <a:gd name="connsiteX0" fmla="*/ 0 w 12041786"/>
              <a:gd name="connsiteY0" fmla="*/ 299538 h 2513773"/>
              <a:gd name="connsiteX1" fmla="*/ 103424 w 12041786"/>
              <a:gd name="connsiteY1" fmla="*/ 12821 h 2513773"/>
              <a:gd name="connsiteX2" fmla="*/ 12041786 w 12041786"/>
              <a:gd name="connsiteY2" fmla="*/ 0 h 2513773"/>
              <a:gd name="connsiteX3" fmla="*/ 12041786 w 12041786"/>
              <a:gd name="connsiteY3" fmla="*/ 2508962 h 2513773"/>
              <a:gd name="connsiteX4" fmla="*/ 6437814 w 12041786"/>
              <a:gd name="connsiteY4" fmla="*/ 2513773 h 2513773"/>
              <a:gd name="connsiteX5" fmla="*/ 0 w 12041786"/>
              <a:gd name="connsiteY5" fmla="*/ 299538 h 2513773"/>
              <a:gd name="connsiteX0" fmla="*/ 0 w 12041786"/>
              <a:gd name="connsiteY0" fmla="*/ 314317 h 2528552"/>
              <a:gd name="connsiteX1" fmla="*/ 103424 w 12041786"/>
              <a:gd name="connsiteY1" fmla="*/ 27600 h 2528552"/>
              <a:gd name="connsiteX2" fmla="*/ 10806166 w 12041786"/>
              <a:gd name="connsiteY2" fmla="*/ 0 h 2528552"/>
              <a:gd name="connsiteX3" fmla="*/ 12041786 w 12041786"/>
              <a:gd name="connsiteY3" fmla="*/ 14779 h 2528552"/>
              <a:gd name="connsiteX4" fmla="*/ 12041786 w 12041786"/>
              <a:gd name="connsiteY4" fmla="*/ 2523741 h 2528552"/>
              <a:gd name="connsiteX5" fmla="*/ 6437814 w 12041786"/>
              <a:gd name="connsiteY5" fmla="*/ 2528552 h 2528552"/>
              <a:gd name="connsiteX6" fmla="*/ 0 w 12041786"/>
              <a:gd name="connsiteY6" fmla="*/ 314317 h 2528552"/>
              <a:gd name="connsiteX0" fmla="*/ 0 w 12041786"/>
              <a:gd name="connsiteY0" fmla="*/ 314317 h 2528552"/>
              <a:gd name="connsiteX1" fmla="*/ 103424 w 12041786"/>
              <a:gd name="connsiteY1" fmla="*/ 27600 h 2528552"/>
              <a:gd name="connsiteX2" fmla="*/ 10806166 w 12041786"/>
              <a:gd name="connsiteY2" fmla="*/ 0 h 2528552"/>
              <a:gd name="connsiteX3" fmla="*/ 12041786 w 12041786"/>
              <a:gd name="connsiteY3" fmla="*/ 14779 h 2528552"/>
              <a:gd name="connsiteX4" fmla="*/ 12041786 w 12041786"/>
              <a:gd name="connsiteY4" fmla="*/ 2523741 h 2528552"/>
              <a:gd name="connsiteX5" fmla="*/ 9904076 w 12041786"/>
              <a:gd name="connsiteY5" fmla="*/ 2500807 h 2528552"/>
              <a:gd name="connsiteX6" fmla="*/ 6437814 w 12041786"/>
              <a:gd name="connsiteY6" fmla="*/ 2528552 h 2528552"/>
              <a:gd name="connsiteX7" fmla="*/ 0 w 12041786"/>
              <a:gd name="connsiteY7" fmla="*/ 314317 h 2528552"/>
              <a:gd name="connsiteX0" fmla="*/ 0 w 12041786"/>
              <a:gd name="connsiteY0" fmla="*/ 314317 h 2528552"/>
              <a:gd name="connsiteX1" fmla="*/ 103424 w 12041786"/>
              <a:gd name="connsiteY1" fmla="*/ 27600 h 2528552"/>
              <a:gd name="connsiteX2" fmla="*/ 10806166 w 12041786"/>
              <a:gd name="connsiteY2" fmla="*/ 0 h 2528552"/>
              <a:gd name="connsiteX3" fmla="*/ 12041786 w 12041786"/>
              <a:gd name="connsiteY3" fmla="*/ 2523741 h 2528552"/>
              <a:gd name="connsiteX4" fmla="*/ 9904076 w 12041786"/>
              <a:gd name="connsiteY4" fmla="*/ 2500807 h 2528552"/>
              <a:gd name="connsiteX5" fmla="*/ 6437814 w 12041786"/>
              <a:gd name="connsiteY5" fmla="*/ 2528552 h 2528552"/>
              <a:gd name="connsiteX6" fmla="*/ 0 w 12041786"/>
              <a:gd name="connsiteY6" fmla="*/ 314317 h 2528552"/>
              <a:gd name="connsiteX0" fmla="*/ 0 w 10806166"/>
              <a:gd name="connsiteY0" fmla="*/ 314317 h 2528552"/>
              <a:gd name="connsiteX1" fmla="*/ 103424 w 10806166"/>
              <a:gd name="connsiteY1" fmla="*/ 27600 h 2528552"/>
              <a:gd name="connsiteX2" fmla="*/ 10806166 w 10806166"/>
              <a:gd name="connsiteY2" fmla="*/ 0 h 2528552"/>
              <a:gd name="connsiteX3" fmla="*/ 9904076 w 10806166"/>
              <a:gd name="connsiteY3" fmla="*/ 2500807 h 2528552"/>
              <a:gd name="connsiteX4" fmla="*/ 6437814 w 10806166"/>
              <a:gd name="connsiteY4" fmla="*/ 2528552 h 2528552"/>
              <a:gd name="connsiteX5" fmla="*/ 0 w 10806166"/>
              <a:gd name="connsiteY5" fmla="*/ 314317 h 2528552"/>
              <a:gd name="connsiteX0" fmla="*/ 0 w 10806166"/>
              <a:gd name="connsiteY0" fmla="*/ 314317 h 2528552"/>
              <a:gd name="connsiteX1" fmla="*/ 103424 w 10806166"/>
              <a:gd name="connsiteY1" fmla="*/ 27600 h 2528552"/>
              <a:gd name="connsiteX2" fmla="*/ 10806166 w 10806166"/>
              <a:gd name="connsiteY2" fmla="*/ 0 h 2528552"/>
              <a:gd name="connsiteX3" fmla="*/ 9904076 w 10806166"/>
              <a:gd name="connsiteY3" fmla="*/ 2500807 h 2528552"/>
              <a:gd name="connsiteX4" fmla="*/ 6437814 w 10806166"/>
              <a:gd name="connsiteY4" fmla="*/ 2528552 h 2528552"/>
              <a:gd name="connsiteX5" fmla="*/ 0 w 10806166"/>
              <a:gd name="connsiteY5" fmla="*/ 314317 h 2528552"/>
              <a:gd name="connsiteX0" fmla="*/ 0 w 10794675"/>
              <a:gd name="connsiteY0" fmla="*/ 282459 h 2528552"/>
              <a:gd name="connsiteX1" fmla="*/ 91933 w 10794675"/>
              <a:gd name="connsiteY1" fmla="*/ 27600 h 2528552"/>
              <a:gd name="connsiteX2" fmla="*/ 10794675 w 10794675"/>
              <a:gd name="connsiteY2" fmla="*/ 0 h 2528552"/>
              <a:gd name="connsiteX3" fmla="*/ 9892585 w 10794675"/>
              <a:gd name="connsiteY3" fmla="*/ 2500807 h 2528552"/>
              <a:gd name="connsiteX4" fmla="*/ 6426323 w 10794675"/>
              <a:gd name="connsiteY4" fmla="*/ 2528552 h 2528552"/>
              <a:gd name="connsiteX5" fmla="*/ 0 w 10794675"/>
              <a:gd name="connsiteY5" fmla="*/ 282459 h 2528552"/>
              <a:gd name="connsiteX0" fmla="*/ 0 w 10826051"/>
              <a:gd name="connsiteY0" fmla="*/ 369441 h 2528552"/>
              <a:gd name="connsiteX1" fmla="*/ 123309 w 10826051"/>
              <a:gd name="connsiteY1" fmla="*/ 27600 h 2528552"/>
              <a:gd name="connsiteX2" fmla="*/ 10826051 w 10826051"/>
              <a:gd name="connsiteY2" fmla="*/ 0 h 2528552"/>
              <a:gd name="connsiteX3" fmla="*/ 9923961 w 10826051"/>
              <a:gd name="connsiteY3" fmla="*/ 2500807 h 2528552"/>
              <a:gd name="connsiteX4" fmla="*/ 6457699 w 10826051"/>
              <a:gd name="connsiteY4" fmla="*/ 2528552 h 2528552"/>
              <a:gd name="connsiteX5" fmla="*/ 0 w 10826051"/>
              <a:gd name="connsiteY5" fmla="*/ 369441 h 2528552"/>
              <a:gd name="connsiteX0" fmla="*/ 0 w 10766786"/>
              <a:gd name="connsiteY0" fmla="*/ 205142 h 2528552"/>
              <a:gd name="connsiteX1" fmla="*/ 64044 w 10766786"/>
              <a:gd name="connsiteY1" fmla="*/ 27600 h 2528552"/>
              <a:gd name="connsiteX2" fmla="*/ 10766786 w 10766786"/>
              <a:gd name="connsiteY2" fmla="*/ 0 h 2528552"/>
              <a:gd name="connsiteX3" fmla="*/ 9864696 w 10766786"/>
              <a:gd name="connsiteY3" fmla="*/ 2500807 h 2528552"/>
              <a:gd name="connsiteX4" fmla="*/ 6398434 w 10766786"/>
              <a:gd name="connsiteY4" fmla="*/ 2528552 h 2528552"/>
              <a:gd name="connsiteX5" fmla="*/ 0 w 10766786"/>
              <a:gd name="connsiteY5" fmla="*/ 205142 h 2528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66786" h="2528552">
                <a:moveTo>
                  <a:pt x="0" y="205142"/>
                </a:moveTo>
                <a:lnTo>
                  <a:pt x="64044" y="27600"/>
                </a:lnTo>
                <a:lnTo>
                  <a:pt x="10766786" y="0"/>
                </a:lnTo>
                <a:lnTo>
                  <a:pt x="9864696" y="2500807"/>
                </a:lnTo>
                <a:lnTo>
                  <a:pt x="6398434" y="2528552"/>
                </a:lnTo>
                <a:lnTo>
                  <a:pt x="0" y="205142"/>
                </a:lnTo>
                <a:close/>
              </a:path>
            </a:pathLst>
          </a:custGeom>
          <a:solidFill>
            <a:srgbClr val="E2F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 name="Text Placeholder 10">
            <a:extLst>
              <a:ext uri="{FF2B5EF4-FFF2-40B4-BE49-F238E27FC236}">
                <a16:creationId xmlns:a16="http://schemas.microsoft.com/office/drawing/2014/main" id="{4C3E2735-B404-4F13-9B4E-8FA895AD1541}"/>
              </a:ext>
            </a:extLst>
          </p:cNvPr>
          <p:cNvSpPr txBox="1">
            <a:spLocks/>
          </p:cNvSpPr>
          <p:nvPr userDrawn="1"/>
        </p:nvSpPr>
        <p:spPr>
          <a:xfrm>
            <a:off x="54032" y="7623821"/>
            <a:ext cx="4910137" cy="117475"/>
          </a:xfrm>
          <a:prstGeom prst="rect">
            <a:avLst/>
          </a:prstGeom>
        </p:spPr>
        <p:txBody>
          <a:bodyPr/>
          <a:lstStyle>
            <a:lvl1pPr marL="0" indent="0" algn="l" defTabSz="1005791" rtl="0" eaLnBrk="1" latinLnBrk="0" hangingPunct="1">
              <a:lnSpc>
                <a:spcPct val="90000"/>
              </a:lnSpc>
              <a:spcBef>
                <a:spcPts val="110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1pPr>
            <a:lvl2pPr marL="502895"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2pPr>
            <a:lvl3pPr marL="100579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3pPr>
            <a:lvl4pPr marL="1508686"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4pPr>
            <a:lvl5pPr marL="2011581" indent="0" algn="l" defTabSz="1005791" rtl="0" eaLnBrk="1" latinLnBrk="0" hangingPunct="1">
              <a:lnSpc>
                <a:spcPct val="90000"/>
              </a:lnSpc>
              <a:spcBef>
                <a:spcPts val="550"/>
              </a:spcBef>
              <a:buFont typeface="Arial" panose="020B0604020202020204" pitchFamily="34" charset="0"/>
              <a:buNone/>
              <a:defRPr sz="700" kern="1200">
                <a:solidFill>
                  <a:schemeClr val="tx1"/>
                </a:solidFill>
                <a:latin typeface="Verdana" panose="020B0604030504040204" pitchFamily="34" charset="0"/>
                <a:ea typeface="Verdana" panose="020B0604030504040204" pitchFamily="34" charset="0"/>
                <a:cs typeface="+mn-cs"/>
              </a:defRPr>
            </a:lvl5pPr>
            <a:lvl6pPr marL="276592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82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71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61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dirty="0">
                <a:solidFill>
                  <a:schemeClr val="tx1"/>
                </a:solidFill>
              </a:rPr>
              <a:t>Natural Selection Station Lab </a:t>
            </a:r>
          </a:p>
        </p:txBody>
      </p:sp>
    </p:spTree>
    <p:extLst>
      <p:ext uri="{BB962C8B-B14F-4D97-AF65-F5344CB8AC3E}">
        <p14:creationId xmlns:p14="http://schemas.microsoft.com/office/powerpoint/2010/main" val="219769890"/>
      </p:ext>
    </p:extLst>
  </p:cSld>
  <p:clrMap bg1="lt1" tx1="dk1" bg2="lt2" tx2="dk2" accent1="accent1" accent2="accent2" accent3="accent3" accent4="accent4" accent5="accent5" accent6="accent6" hlink="hlink" folHlink="folHlink"/>
  <p:sldLayoutIdLst>
    <p:sldLayoutId id="2147483679" r:id="rId1"/>
    <p:sldLayoutId id="2147483693" r:id="rId2"/>
    <p:sldLayoutId id="2147483696" r:id="rId3"/>
    <p:sldLayoutId id="2147483697" r:id="rId4"/>
    <p:sldLayoutId id="2147483687" r:id="rId5"/>
    <p:sldLayoutId id="2147483690" r:id="rId6"/>
    <p:sldLayoutId id="2147483686" r:id="rId7"/>
    <p:sldLayoutId id="2147483694" r:id="rId8"/>
    <p:sldLayoutId id="2147483689" r:id="rId9"/>
    <p:sldLayoutId id="2147483688" r:id="rId10"/>
    <p:sldLayoutId id="2147483695" r:id="rId11"/>
    <p:sldLayoutId id="2147483698" r:id="rId12"/>
    <p:sldLayoutId id="2147483699" r:id="rId13"/>
  </p:sldLayoutIdLst>
  <p:txStyles>
    <p:titleStyle>
      <a:lvl1pPr algn="l" defTabSz="1005791"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251448" indent="-251448" algn="l" defTabSz="1005791" rtl="0" eaLnBrk="1" latinLnBrk="0" hangingPunct="1">
        <a:lnSpc>
          <a:spcPct val="90000"/>
        </a:lnSpc>
        <a:spcBef>
          <a:spcPts val="1100"/>
        </a:spcBef>
        <a:buFont typeface="Arial" panose="020B0604020202020204" pitchFamily="34" charset="0"/>
        <a:buChar char="•"/>
        <a:defRPr sz="3080" kern="1200">
          <a:solidFill>
            <a:schemeClr val="tx1"/>
          </a:solidFill>
          <a:latin typeface="+mn-lt"/>
          <a:ea typeface="+mn-ea"/>
          <a:cs typeface="+mn-cs"/>
        </a:defRPr>
      </a:lvl1pPr>
      <a:lvl2pPr marL="754343" indent="-251448" algn="l" defTabSz="1005791" rtl="0" eaLnBrk="1" latinLnBrk="0" hangingPunct="1">
        <a:lnSpc>
          <a:spcPct val="90000"/>
        </a:lnSpc>
        <a:spcBef>
          <a:spcPts val="550"/>
        </a:spcBef>
        <a:buFont typeface="Arial" panose="020B0604020202020204" pitchFamily="34" charset="0"/>
        <a:buChar char="•"/>
        <a:defRPr sz="2640" kern="1200">
          <a:solidFill>
            <a:schemeClr val="tx1"/>
          </a:solidFill>
          <a:latin typeface="+mn-lt"/>
          <a:ea typeface="+mn-ea"/>
          <a:cs typeface="+mn-cs"/>
        </a:defRPr>
      </a:lvl2pPr>
      <a:lvl3pPr marL="1257239" indent="-251448" algn="l" defTabSz="1005791" rtl="0" eaLnBrk="1" latinLnBrk="0" hangingPunct="1">
        <a:lnSpc>
          <a:spcPct val="90000"/>
        </a:lnSpc>
        <a:spcBef>
          <a:spcPts val="550"/>
        </a:spcBef>
        <a:buFont typeface="Arial" panose="020B0604020202020204" pitchFamily="34" charset="0"/>
        <a:buChar char="•"/>
        <a:defRPr sz="2200" kern="1200">
          <a:solidFill>
            <a:schemeClr val="tx1"/>
          </a:solidFill>
          <a:latin typeface="+mn-lt"/>
          <a:ea typeface="+mn-ea"/>
          <a:cs typeface="+mn-cs"/>
        </a:defRPr>
      </a:lvl3pPr>
      <a:lvl4pPr marL="1760134"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4pPr>
      <a:lvl5pPr marL="2263029"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5pPr>
      <a:lvl6pPr marL="276592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82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715"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610" indent="-251448" algn="l" defTabSz="1005791"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791" rtl="0" eaLnBrk="1" latinLnBrk="0" hangingPunct="1">
        <a:defRPr sz="1980" kern="1200">
          <a:solidFill>
            <a:schemeClr val="tx1"/>
          </a:solidFill>
          <a:latin typeface="+mn-lt"/>
          <a:ea typeface="+mn-ea"/>
          <a:cs typeface="+mn-cs"/>
        </a:defRPr>
      </a:lvl1pPr>
      <a:lvl2pPr marL="502895" algn="l" defTabSz="1005791" rtl="0" eaLnBrk="1" latinLnBrk="0" hangingPunct="1">
        <a:defRPr sz="1980" kern="1200">
          <a:solidFill>
            <a:schemeClr val="tx1"/>
          </a:solidFill>
          <a:latin typeface="+mn-lt"/>
          <a:ea typeface="+mn-ea"/>
          <a:cs typeface="+mn-cs"/>
        </a:defRPr>
      </a:lvl2pPr>
      <a:lvl3pPr marL="1005791" algn="l" defTabSz="1005791" rtl="0" eaLnBrk="1" latinLnBrk="0" hangingPunct="1">
        <a:defRPr sz="1980" kern="1200">
          <a:solidFill>
            <a:schemeClr val="tx1"/>
          </a:solidFill>
          <a:latin typeface="+mn-lt"/>
          <a:ea typeface="+mn-ea"/>
          <a:cs typeface="+mn-cs"/>
        </a:defRPr>
      </a:lvl3pPr>
      <a:lvl4pPr marL="1508686" algn="l" defTabSz="1005791" rtl="0" eaLnBrk="1" latinLnBrk="0" hangingPunct="1">
        <a:defRPr sz="1980" kern="1200">
          <a:solidFill>
            <a:schemeClr val="tx1"/>
          </a:solidFill>
          <a:latin typeface="+mn-lt"/>
          <a:ea typeface="+mn-ea"/>
          <a:cs typeface="+mn-cs"/>
        </a:defRPr>
      </a:lvl4pPr>
      <a:lvl5pPr marL="2011581" algn="l" defTabSz="1005791" rtl="0" eaLnBrk="1" latinLnBrk="0" hangingPunct="1">
        <a:defRPr sz="1980" kern="1200">
          <a:solidFill>
            <a:schemeClr val="tx1"/>
          </a:solidFill>
          <a:latin typeface="+mn-lt"/>
          <a:ea typeface="+mn-ea"/>
          <a:cs typeface="+mn-cs"/>
        </a:defRPr>
      </a:lvl5pPr>
      <a:lvl6pPr marL="2514476" algn="l" defTabSz="1005791" rtl="0" eaLnBrk="1" latinLnBrk="0" hangingPunct="1">
        <a:defRPr sz="1980" kern="1200">
          <a:solidFill>
            <a:schemeClr val="tx1"/>
          </a:solidFill>
          <a:latin typeface="+mn-lt"/>
          <a:ea typeface="+mn-ea"/>
          <a:cs typeface="+mn-cs"/>
        </a:defRPr>
      </a:lvl6pPr>
      <a:lvl7pPr marL="3017373" algn="l" defTabSz="1005791" rtl="0" eaLnBrk="1" latinLnBrk="0" hangingPunct="1">
        <a:defRPr sz="1980" kern="1200">
          <a:solidFill>
            <a:schemeClr val="tx1"/>
          </a:solidFill>
          <a:latin typeface="+mn-lt"/>
          <a:ea typeface="+mn-ea"/>
          <a:cs typeface="+mn-cs"/>
        </a:defRPr>
      </a:lvl7pPr>
      <a:lvl8pPr marL="3520268" algn="l" defTabSz="1005791" rtl="0" eaLnBrk="1" latinLnBrk="0" hangingPunct="1">
        <a:defRPr sz="1980" kern="1200">
          <a:solidFill>
            <a:schemeClr val="tx1"/>
          </a:solidFill>
          <a:latin typeface="+mn-lt"/>
          <a:ea typeface="+mn-ea"/>
          <a:cs typeface="+mn-cs"/>
        </a:defRPr>
      </a:lvl8pPr>
      <a:lvl9pPr marL="4023163" algn="l" defTabSz="1005791" rtl="0" eaLnBrk="1" latinLnBrk="0" hangingPunct="1">
        <a:defRPr sz="198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448" userDrawn="1">
          <p15:clr>
            <a:srgbClr val="F26B43"/>
          </p15:clr>
        </p15:guide>
        <p15:guide id="2" pos="316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0SCjhI86grU&amp;list=PLfHpBjIQ933sGLwYXkR6CymO8Hxd9wyvb"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s://askabiologist.asu.edu/peppered-moths-game/peppered-moth.html"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6172200"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Read It! Station Instructions</a:t>
            </a:r>
          </a:p>
        </p:txBody>
      </p:sp>
      <p:sp>
        <p:nvSpPr>
          <p:cNvPr id="7" name="TextBox 6">
            <a:extLst>
              <a:ext uri="{FF2B5EF4-FFF2-40B4-BE49-F238E27FC236}">
                <a16:creationId xmlns:a16="http://schemas.microsoft.com/office/drawing/2014/main" id="{D5470DA0-BB9F-4D7F-B6A6-A514CCFF60EB}"/>
              </a:ext>
            </a:extLst>
          </p:cNvPr>
          <p:cNvSpPr txBox="1"/>
          <p:nvPr/>
        </p:nvSpPr>
        <p:spPr>
          <a:xfrm>
            <a:off x="7812725" y="6122221"/>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INPUT STATION</a:t>
            </a:r>
          </a:p>
        </p:txBody>
      </p:sp>
      <p:sp>
        <p:nvSpPr>
          <p:cNvPr id="2" name="Rectangle 1">
            <a:extLst>
              <a:ext uri="{FF2B5EF4-FFF2-40B4-BE49-F238E27FC236}">
                <a16:creationId xmlns:a16="http://schemas.microsoft.com/office/drawing/2014/main" id="{372EEBD4-4EB7-4CD6-9CEB-2BA4CF63263C}"/>
              </a:ext>
            </a:extLst>
          </p:cNvPr>
          <p:cNvSpPr/>
          <p:nvPr/>
        </p:nvSpPr>
        <p:spPr>
          <a:xfrm>
            <a:off x="411480" y="1408176"/>
            <a:ext cx="9244584" cy="2739754"/>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Each member of the group will read the passage and answer the questions from the task cards on the lab sheet in the Read It! section.</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It is important to remember that the answers will come directly from the reading passage.    </a:t>
            </a:r>
          </a:p>
        </p:txBody>
      </p:sp>
    </p:spTree>
    <p:extLst>
      <p:ext uri="{BB962C8B-B14F-4D97-AF65-F5344CB8AC3E}">
        <p14:creationId xmlns:p14="http://schemas.microsoft.com/office/powerpoint/2010/main" val="1060185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16C876-7F26-4AF8-9402-12896168A6ED}"/>
              </a:ext>
            </a:extLst>
          </p:cNvPr>
          <p:cNvSpPr>
            <a:spLocks noGrp="1"/>
          </p:cNvSpPr>
          <p:nvPr>
            <p:ph type="body" sz="quarter" idx="17"/>
          </p:nvPr>
        </p:nvSpPr>
        <p:spPr/>
        <p:txBody>
          <a:bodyPr/>
          <a:lstStyle/>
          <a:p>
            <a:r>
              <a:rPr lang="en-US" dirty="0"/>
              <a:t>Natural Selection and Artificial Selection</a:t>
            </a:r>
          </a:p>
        </p:txBody>
      </p:sp>
      <p:graphicFrame>
        <p:nvGraphicFramePr>
          <p:cNvPr id="4" name="Table 3">
            <a:extLst>
              <a:ext uri="{FF2B5EF4-FFF2-40B4-BE49-F238E27FC236}">
                <a16:creationId xmlns:a16="http://schemas.microsoft.com/office/drawing/2014/main" id="{58BDB435-F4AC-D08B-45B7-7BD214F3EEDC}"/>
              </a:ext>
            </a:extLst>
          </p:cNvPr>
          <p:cNvGraphicFramePr>
            <a:graphicFrameLocks noGrp="1"/>
          </p:cNvGraphicFramePr>
          <p:nvPr>
            <p:extLst>
              <p:ext uri="{D42A27DB-BD31-4B8C-83A1-F6EECF244321}">
                <p14:modId xmlns:p14="http://schemas.microsoft.com/office/powerpoint/2010/main" val="2911677147"/>
              </p:ext>
            </p:extLst>
          </p:nvPr>
        </p:nvGraphicFramePr>
        <p:xfrm>
          <a:off x="273633" y="1440878"/>
          <a:ext cx="9511134" cy="6331522"/>
        </p:xfrm>
        <a:graphic>
          <a:graphicData uri="http://schemas.openxmlformats.org/drawingml/2006/table">
            <a:tbl>
              <a:tblPr>
                <a:tableStyleId>{5940675A-B579-460E-94D1-54222C63F5DA}</a:tableStyleId>
              </a:tblPr>
              <a:tblGrid>
                <a:gridCol w="4755567">
                  <a:extLst>
                    <a:ext uri="{9D8B030D-6E8A-4147-A177-3AD203B41FA5}">
                      <a16:colId xmlns:a16="http://schemas.microsoft.com/office/drawing/2014/main" val="4029529172"/>
                    </a:ext>
                  </a:extLst>
                </a:gridCol>
                <a:gridCol w="4755567">
                  <a:extLst>
                    <a:ext uri="{9D8B030D-6E8A-4147-A177-3AD203B41FA5}">
                      <a16:colId xmlns:a16="http://schemas.microsoft.com/office/drawing/2014/main" val="431252095"/>
                    </a:ext>
                  </a:extLst>
                </a:gridCol>
              </a:tblGrid>
              <a:tr h="6331522">
                <a:tc>
                  <a:txBody>
                    <a:bodyPr/>
                    <a:lstStyle/>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Both natural selection and artificial selection causes changes in plants and animals.  </a:t>
                      </a:r>
                      <a:r>
                        <a:rPr lang="en-US" sz="1200" b="1" dirty="0">
                          <a:latin typeface="Verdana" panose="020B0604030504040204" pitchFamily="34" charset="0"/>
                          <a:ea typeface="Verdana" panose="020B0604030504040204" pitchFamily="34" charset="0"/>
                          <a:cs typeface="Verdana" panose="020B0604030504040204" pitchFamily="34" charset="0"/>
                        </a:rPr>
                        <a:t>Natural selection </a:t>
                      </a:r>
                      <a:r>
                        <a:rPr lang="en-US" sz="1200" dirty="0">
                          <a:latin typeface="Verdana" panose="020B0604030504040204" pitchFamily="34" charset="0"/>
                          <a:ea typeface="Verdana" panose="020B0604030504040204" pitchFamily="34" charset="0"/>
                          <a:cs typeface="Verdana" panose="020B0604030504040204" pitchFamily="34" charset="0"/>
                        </a:rPr>
                        <a:t>is the process where the traits that make an organism better adapted to the environment so that they survive and reproduce are passed on to the next generation. </a:t>
                      </a:r>
                      <a:r>
                        <a:rPr lang="en-US" sz="1200" dirty="0">
                          <a:solidFill>
                            <a:srgbClr val="000000"/>
                          </a:solidFill>
                          <a:latin typeface="Verdana" panose="020B0604030504040204" pitchFamily="34" charset="0"/>
                          <a:ea typeface="Verdana" panose="020B0604030504040204" pitchFamily="34" charset="0"/>
                          <a:cs typeface="Verdana" panose="020B0604030504040204" pitchFamily="34" charset="0"/>
                        </a:rPr>
                        <a:t>The phrase “survival of the fittest” refers to natural selection. </a:t>
                      </a:r>
                      <a:r>
                        <a:rPr lang="en-US" sz="1200" dirty="0">
                          <a:latin typeface="Verdana" panose="020B0604030504040204" pitchFamily="34" charset="0"/>
                          <a:ea typeface="Verdana" panose="020B0604030504040204" pitchFamily="34" charset="0"/>
                          <a:cs typeface="Verdana" panose="020B0604030504040204" pitchFamily="34" charset="0"/>
                        </a:rPr>
                        <a:t>If the organism is not well adapted to its environment, it might die.  </a:t>
                      </a:r>
                      <a:r>
                        <a:rPr lang="en-US" sz="1200" b="1" dirty="0">
                          <a:latin typeface="Verdana" panose="020B0604030504040204" pitchFamily="34" charset="0"/>
                          <a:ea typeface="Verdana" panose="020B0604030504040204" pitchFamily="34" charset="0"/>
                          <a:cs typeface="Verdana" panose="020B0604030504040204" pitchFamily="34" charset="0"/>
                        </a:rPr>
                        <a:t>Artificial selection </a:t>
                      </a:r>
                      <a:r>
                        <a:rPr lang="en-US" sz="1200" dirty="0">
                          <a:latin typeface="Verdana" panose="020B0604030504040204" pitchFamily="34" charset="0"/>
                          <a:ea typeface="Verdana" panose="020B0604030504040204" pitchFamily="34" charset="0"/>
                          <a:cs typeface="Verdana" panose="020B0604030504040204" pitchFamily="34" charset="0"/>
                        </a:rPr>
                        <a:t>(selective breeding) is the process that occurs when humans breed plants or animals for specific traits – for example, a dog with brown fur. </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There must be diversity for natural selection to occur.  </a:t>
                      </a:r>
                      <a:r>
                        <a:rPr lang="en-US" sz="1200" b="1" dirty="0">
                          <a:latin typeface="Verdana" panose="020B0604030504040204" pitchFamily="34" charset="0"/>
                          <a:ea typeface="Verdana" panose="020B0604030504040204" pitchFamily="34" charset="0"/>
                          <a:cs typeface="Verdana" panose="020B0604030504040204" pitchFamily="34" charset="0"/>
                        </a:rPr>
                        <a:t>Diversity </a:t>
                      </a:r>
                      <a:r>
                        <a:rPr lang="en-US" sz="1200" dirty="0">
                          <a:latin typeface="Verdana" panose="020B0604030504040204" pitchFamily="34" charset="0"/>
                          <a:ea typeface="Verdana" panose="020B0604030504040204" pitchFamily="34" charset="0"/>
                          <a:cs typeface="Verdana" panose="020B0604030504040204" pitchFamily="34" charset="0"/>
                        </a:rPr>
                        <a:t>means there are differences in traits of organisms within a population. The differences in traits must impact the individuals' ability to survive – being well camouflaged is one example.  These traits must be inherited or passed down to their offspring.  </a:t>
                      </a:r>
                      <a:r>
                        <a:rPr lang="en-US" sz="1200" b="1" dirty="0">
                          <a:latin typeface="Verdana" panose="020B0604030504040204" pitchFamily="34" charset="0"/>
                          <a:ea typeface="Verdana" panose="020B0604030504040204" pitchFamily="34" charset="0"/>
                          <a:cs typeface="Verdana" panose="020B0604030504040204" pitchFamily="34" charset="0"/>
                        </a:rPr>
                        <a:t>Offspring </a:t>
                      </a:r>
                      <a:r>
                        <a:rPr lang="en-US" sz="1200" dirty="0">
                          <a:latin typeface="Verdana" panose="020B0604030504040204" pitchFamily="34" charset="0"/>
                          <a:ea typeface="Verdana" panose="020B0604030504040204" pitchFamily="34" charset="0"/>
                          <a:cs typeface="Verdana" panose="020B0604030504040204" pitchFamily="34" charset="0"/>
                        </a:rPr>
                        <a:t>are the young born from a living organism.  In natural selection, for an organism to be successful because of a particular trait, this success is driven by natural processes like predators, weather conditions, and environmental pressures. Natural selection is "cause and effect" in action.</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Adaptations occur through natural selection.  An </a:t>
                      </a:r>
                      <a:r>
                        <a:rPr lang="en-US" sz="1200" b="1" dirty="0">
                          <a:latin typeface="Verdana" panose="020B0604030504040204" pitchFamily="34" charset="0"/>
                          <a:ea typeface="Verdana" panose="020B0604030504040204" pitchFamily="34" charset="0"/>
                          <a:cs typeface="Verdana" panose="020B0604030504040204" pitchFamily="34" charset="0"/>
                        </a:rPr>
                        <a:t>adaptation </a:t>
                      </a:r>
                      <a:r>
                        <a:rPr lang="en-US" sz="1200" dirty="0">
                          <a:latin typeface="Verdana" panose="020B0604030504040204" pitchFamily="34" charset="0"/>
                          <a:ea typeface="Verdana" panose="020B0604030504040204" pitchFamily="34" charset="0"/>
                          <a:cs typeface="Verdana" panose="020B0604030504040204" pitchFamily="34" charset="0"/>
                        </a:rPr>
                        <a:t>is a trait or behavior that happens over time that helps an organism survive and function better in their environment.</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Artificial selection requires human involvement. People choose to modify particular traits to achieve a specific purpose.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An example would be selective breeding for a specific trait in a pet or increased yield (more crops grown) and nutritional value in plant foods.  Traits that are the result of artificial selection typically just benefit the people selecting them.  Some scientists are going farther than artificial selection with the introduction of genetic modification. Genetic modification is very similar to selective breeding. In a genetic modification, the genetic material, or DNA, has been changed to produce a desired trait. Herbicide-resistant crops were created through genetic modification.</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Natural selection relies on diversity in a population and keeps the fittest members of a population with other organisms in its ecosystem.  Artificial selection removes individuals with the most desirable traits from the rest of the population.  The result is very little diversity.  Some undesirable traits, like narcolepsy or hip problems, are common problems in certain dog breeds.  These problems exist because humans have helped purebred dogs survive and breed, so these genetic problems continue to be passed on from generation to generation.  The debate over artificial selection has risen over concerns about genetically modified (GM) crops. The American Academy of Environmental Medicine has decided to stop the production of some GM crops until the safety and value has been determined.   </a:t>
                      </a:r>
                    </a:p>
                    <a:p>
                      <a:endParaRPr lang="en-US" sz="1200" dirty="0">
                        <a:latin typeface="Verdana" panose="020B0604030504040204" pitchFamily="34" charset="0"/>
                        <a:ea typeface="Verdana" panose="020B0604030504040204" pitchFamily="34" charset="0"/>
                        <a:cs typeface="Verdana" panose="020B060403050404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67644748"/>
                  </a:ext>
                </a:extLst>
              </a:tr>
            </a:tbl>
          </a:graphicData>
        </a:graphic>
      </p:graphicFrame>
    </p:spTree>
    <p:extLst>
      <p:ext uri="{BB962C8B-B14F-4D97-AF65-F5344CB8AC3E}">
        <p14:creationId xmlns:p14="http://schemas.microsoft.com/office/powerpoint/2010/main" val="555505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A86A73F-197E-4EC6-BE7E-86998D49F959}"/>
              </a:ext>
            </a:extLst>
          </p:cNvPr>
          <p:cNvSpPr>
            <a:spLocks noGrp="1"/>
          </p:cNvSpPr>
          <p:nvPr>
            <p:ph type="body" sz="quarter" idx="17"/>
          </p:nvPr>
        </p:nvSpPr>
        <p:spPr/>
        <p:txBody>
          <a:bodyPr/>
          <a:lstStyle/>
          <a:p>
            <a:r>
              <a:rPr lang="en-US" dirty="0"/>
              <a:t>Natural Selection and Artificial Selection</a:t>
            </a:r>
          </a:p>
        </p:txBody>
      </p:sp>
      <p:graphicFrame>
        <p:nvGraphicFramePr>
          <p:cNvPr id="4" name="Table 3">
            <a:extLst>
              <a:ext uri="{FF2B5EF4-FFF2-40B4-BE49-F238E27FC236}">
                <a16:creationId xmlns:a16="http://schemas.microsoft.com/office/drawing/2014/main" id="{F0DE4B11-6D35-8B33-A6FE-5756429D0D42}"/>
              </a:ext>
            </a:extLst>
          </p:cNvPr>
          <p:cNvGraphicFramePr>
            <a:graphicFrameLocks noGrp="1"/>
          </p:cNvGraphicFramePr>
          <p:nvPr>
            <p:extLst>
              <p:ext uri="{D42A27DB-BD31-4B8C-83A1-F6EECF244321}">
                <p14:modId xmlns:p14="http://schemas.microsoft.com/office/powerpoint/2010/main" val="2734226527"/>
              </p:ext>
            </p:extLst>
          </p:nvPr>
        </p:nvGraphicFramePr>
        <p:xfrm>
          <a:off x="347241" y="1512284"/>
          <a:ext cx="9363918" cy="5924403"/>
        </p:xfrm>
        <a:graphic>
          <a:graphicData uri="http://schemas.openxmlformats.org/drawingml/2006/table">
            <a:tbl>
              <a:tblPr>
                <a:tableStyleId>{5940675A-B579-460E-94D1-54222C63F5DA}</a:tableStyleId>
              </a:tblPr>
              <a:tblGrid>
                <a:gridCol w="4681959">
                  <a:extLst>
                    <a:ext uri="{9D8B030D-6E8A-4147-A177-3AD203B41FA5}">
                      <a16:colId xmlns:a16="http://schemas.microsoft.com/office/drawing/2014/main" val="4029529172"/>
                    </a:ext>
                  </a:extLst>
                </a:gridCol>
                <a:gridCol w="4681959">
                  <a:extLst>
                    <a:ext uri="{9D8B030D-6E8A-4147-A177-3AD203B41FA5}">
                      <a16:colId xmlns:a16="http://schemas.microsoft.com/office/drawing/2014/main" val="431252095"/>
                    </a:ext>
                  </a:extLst>
                </a:gridCol>
              </a:tblGrid>
              <a:tr h="5924403">
                <a:tc>
                  <a:txBody>
                    <a:bodyPr/>
                    <a:lstStyle/>
                    <a:p>
                      <a:pPr>
                        <a:lnSpc>
                          <a:spcPct val="107000"/>
                        </a:lnSpc>
                        <a:spcAft>
                          <a:spcPts val="800"/>
                        </a:spcAft>
                      </a:pPr>
                      <a:r>
                        <a:rPr lang="en-US" sz="1200" dirty="0">
                          <a:solidFill>
                            <a:srgbClr val="000000"/>
                          </a:solidFill>
                          <a:latin typeface="Verdana" panose="020B0604030504040204" pitchFamily="34" charset="0"/>
                          <a:ea typeface="Verdana" panose="020B0604030504040204" pitchFamily="34" charset="0"/>
                          <a:cs typeface="Verdana" panose="020B0604030504040204" pitchFamily="34" charset="0"/>
                        </a:rPr>
                        <a:t>Natural selection and artificial selection creates change in plants and animals. </a:t>
                      </a:r>
                      <a:r>
                        <a:rPr lang="en-US" sz="1200" b="1" dirty="0">
                          <a:solidFill>
                            <a:srgbClr val="000000"/>
                          </a:solidFill>
                          <a:latin typeface="Verdana" panose="020B0604030504040204" pitchFamily="34" charset="0"/>
                          <a:ea typeface="Verdana" panose="020B0604030504040204" pitchFamily="34" charset="0"/>
                          <a:cs typeface="Verdana" panose="020B0604030504040204" pitchFamily="34" charset="0"/>
                        </a:rPr>
                        <a:t>Natural selection</a:t>
                      </a:r>
                      <a:r>
                        <a:rPr lang="en-US" sz="1200" dirty="0">
                          <a:solidFill>
                            <a:srgbClr val="000000"/>
                          </a:solidFill>
                          <a:latin typeface="Verdana" panose="020B0604030504040204" pitchFamily="34" charset="0"/>
                          <a:ea typeface="Verdana" panose="020B0604030504040204" pitchFamily="34" charset="0"/>
                          <a:cs typeface="Verdana" panose="020B0604030504040204" pitchFamily="34" charset="0"/>
                        </a:rPr>
                        <a:t> is the process where the traits that allow an organism to better survive and create more offspring are passed on to the next generation. The phrase “survival of the fittest” refers to natural selection. </a:t>
                      </a:r>
                      <a:r>
                        <a:rPr lang="en-US" sz="1200" dirty="0">
                          <a:solidFill>
                            <a:srgbClr val="545454"/>
                          </a:solidFill>
                          <a:latin typeface="Verdana" panose="020B0604030504040204" pitchFamily="34" charset="0"/>
                          <a:ea typeface="Verdana" panose="020B0604030504040204" pitchFamily="34" charset="0"/>
                          <a:cs typeface="Verdana" panose="020B0604030504040204" pitchFamily="34" charset="0"/>
                        </a:rPr>
                        <a:t> </a:t>
                      </a:r>
                      <a:r>
                        <a:rPr lang="en-US" sz="1200" b="1" dirty="0">
                          <a:latin typeface="Verdana" panose="020B0604030504040204" pitchFamily="34" charset="0"/>
                          <a:ea typeface="Verdana" panose="020B0604030504040204" pitchFamily="34" charset="0"/>
                          <a:cs typeface="Verdana" panose="020B0604030504040204" pitchFamily="34" charset="0"/>
                        </a:rPr>
                        <a:t>Artificial selection</a:t>
                      </a:r>
                      <a:r>
                        <a:rPr lang="en-US" sz="1200" dirty="0">
                          <a:latin typeface="Verdana" panose="020B0604030504040204" pitchFamily="34" charset="0"/>
                          <a:ea typeface="Verdana" panose="020B0604030504040204" pitchFamily="34" charset="0"/>
                          <a:cs typeface="Verdana" panose="020B0604030504040204" pitchFamily="34" charset="0"/>
                        </a:rPr>
                        <a:t> (selective breeding) is the process that occurs when humans breed plants or animals for specific traits.  This happens when humans take the place of nature.</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There must be </a:t>
                      </a:r>
                      <a:r>
                        <a:rPr lang="en-US" sz="1200" b="1" dirty="0">
                          <a:latin typeface="Verdana" panose="020B0604030504040204" pitchFamily="34" charset="0"/>
                          <a:ea typeface="Verdana" panose="020B0604030504040204" pitchFamily="34" charset="0"/>
                          <a:cs typeface="Verdana" panose="020B0604030504040204" pitchFamily="34" charset="0"/>
                        </a:rPr>
                        <a:t>diversity</a:t>
                      </a:r>
                      <a:r>
                        <a:rPr lang="en-US" sz="1200" dirty="0">
                          <a:latin typeface="Verdana" panose="020B0604030504040204" pitchFamily="34" charset="0"/>
                          <a:ea typeface="Verdana" panose="020B0604030504040204" pitchFamily="34" charset="0"/>
                          <a:cs typeface="Verdana" panose="020B0604030504040204" pitchFamily="34" charset="0"/>
                        </a:rPr>
                        <a:t>, or differences in traits of organisms in a population, for natural selection to occur.  The differences in traits must help the organism survive, an example being well camouflaged. </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These traits must be inherited or passed down from parent to offspring.  </a:t>
                      </a:r>
                      <a:r>
                        <a:rPr lang="en-US" sz="1200" b="1" dirty="0">
                          <a:latin typeface="Verdana" panose="020B0604030504040204" pitchFamily="34" charset="0"/>
                          <a:ea typeface="Verdana" panose="020B0604030504040204" pitchFamily="34" charset="0"/>
                          <a:cs typeface="Verdana" panose="020B0604030504040204" pitchFamily="34" charset="0"/>
                        </a:rPr>
                        <a:t>Offspring </a:t>
                      </a:r>
                      <a:r>
                        <a:rPr lang="en-US" sz="1200" dirty="0">
                          <a:latin typeface="Verdana" panose="020B0604030504040204" pitchFamily="34" charset="0"/>
                          <a:ea typeface="Verdana" panose="020B0604030504040204" pitchFamily="34" charset="0"/>
                          <a:cs typeface="Verdana" panose="020B0604030504040204" pitchFamily="34" charset="0"/>
                        </a:rPr>
                        <a:t>are the young born from another living organism.  In natural selection, for an organism to be successful because of the trait, the success must be caused by natural processes.  These could be predators, weather, or changes in the environment.  Natural selection is "cause and effect" in action.</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Adaptations occur because of natural selection.  An </a:t>
                      </a:r>
                      <a:r>
                        <a:rPr lang="en-US" sz="1200" b="1" dirty="0">
                          <a:latin typeface="Verdana" panose="020B0604030504040204" pitchFamily="34" charset="0"/>
                          <a:ea typeface="Verdana" panose="020B0604030504040204" pitchFamily="34" charset="0"/>
                          <a:cs typeface="Verdana" panose="020B0604030504040204" pitchFamily="34" charset="0"/>
                        </a:rPr>
                        <a:t>adaptation </a:t>
                      </a:r>
                      <a:r>
                        <a:rPr lang="en-US" sz="1200" dirty="0">
                          <a:latin typeface="Verdana" panose="020B0604030504040204" pitchFamily="34" charset="0"/>
                          <a:ea typeface="Verdana" panose="020B0604030504040204" pitchFamily="34" charset="0"/>
                          <a:cs typeface="Verdana" panose="020B0604030504040204" pitchFamily="34" charset="0"/>
                        </a:rPr>
                        <a:t>is a trait or behavior that happens over time that helps an organism survive and function better in their environment.</a:t>
                      </a:r>
                    </a:p>
                    <a:p>
                      <a:endParaRPr lang="en-US" sz="1200" dirty="0">
                        <a:latin typeface="Verdana" panose="020B0604030504040204" pitchFamily="34" charset="0"/>
                        <a:ea typeface="Verdana" panose="020B0604030504040204" pitchFamily="34" charset="0"/>
                        <a:cs typeface="Verdana" panose="020B060403050404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Humans play a role in artificial selection.  Humans choose to modify a certain trait to achieve a specific purpose.  An example would be picking a specific trait in an animal and breeding it to get that trait.  Artificially selected traits do not improve the fitness of an organism.  Instead, they encourage a trait that people want.  </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Some scientists are going farther than artificial selection with the introduction of genetic modification.  Genetic modification occurs when the genetic material, the DNA, is changed to produce a desired trait, like selective breeding. This is how weed killers for tough crops were developed.  </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Natural selection relies on diversity in a population, so the fittest members will survive.  Humans developed purebred dogs to live and breed, so genetic problems continue to be passed on from parent to offspring-genetic problems like hip problems or breathing problems.</a:t>
                      </a:r>
                    </a:p>
                    <a:p>
                      <a:pPr>
                        <a:lnSpc>
                          <a:spcPct val="107000"/>
                        </a:lnSpc>
                        <a:spcAft>
                          <a:spcPts val="800"/>
                        </a:spcAft>
                      </a:pPr>
                      <a:r>
                        <a:rPr lang="en-US" sz="1200" dirty="0">
                          <a:latin typeface="Verdana" panose="020B0604030504040204" pitchFamily="34" charset="0"/>
                          <a:ea typeface="Verdana" panose="020B0604030504040204" pitchFamily="34" charset="0"/>
                          <a:cs typeface="Verdana" panose="020B0604030504040204" pitchFamily="34" charset="0"/>
                        </a:rPr>
                        <a:t>The debate over artificial selection has risen to new levels with concerns over genetically modified crops.  The American Academy of Environmental Medicine has decided to stop the production of some GM crops until the safety and value has been determined.  </a:t>
                      </a:r>
                    </a:p>
                    <a:p>
                      <a:endParaRPr lang="en-US" sz="1200" dirty="0">
                        <a:latin typeface="Verdana" panose="020B0604030504040204" pitchFamily="34" charset="0"/>
                        <a:ea typeface="Verdana" panose="020B0604030504040204" pitchFamily="34" charset="0"/>
                        <a:cs typeface="Verdana" panose="020B060403050404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67644748"/>
                  </a:ext>
                </a:extLst>
              </a:tr>
            </a:tbl>
          </a:graphicData>
        </a:graphic>
      </p:graphicFrame>
    </p:spTree>
    <p:extLst>
      <p:ext uri="{BB962C8B-B14F-4D97-AF65-F5344CB8AC3E}">
        <p14:creationId xmlns:p14="http://schemas.microsoft.com/office/powerpoint/2010/main" val="643036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9446CFD4-E4B3-4D7F-B9A5-98DD524B3909}"/>
              </a:ext>
            </a:extLst>
          </p:cNvPr>
          <p:cNvSpPr>
            <a:spLocks noGrp="1"/>
          </p:cNvSpPr>
          <p:nvPr>
            <p:ph type="body" sz="quarter" idx="33"/>
          </p:nvPr>
        </p:nvSpPr>
        <p:spPr/>
        <p:txBody>
          <a:bodyPr/>
          <a:lstStyle/>
          <a:p>
            <a:r>
              <a:rPr lang="en-US" dirty="0"/>
              <a:t>1 of 4 </a:t>
            </a:r>
          </a:p>
        </p:txBody>
      </p:sp>
      <p:sp>
        <p:nvSpPr>
          <p:cNvPr id="59" name="Text Placeholder 58">
            <a:extLst>
              <a:ext uri="{FF2B5EF4-FFF2-40B4-BE49-F238E27FC236}">
                <a16:creationId xmlns:a16="http://schemas.microsoft.com/office/drawing/2014/main" id="{F63EF70E-E52D-4268-AF54-AF6A5B110B98}"/>
              </a:ext>
            </a:extLst>
          </p:cNvPr>
          <p:cNvSpPr>
            <a:spLocks noGrp="1"/>
          </p:cNvSpPr>
          <p:nvPr>
            <p:ph type="body" sz="quarter" idx="34"/>
          </p:nvPr>
        </p:nvSpPr>
        <p:spPr/>
        <p:txBody>
          <a:bodyPr/>
          <a:lstStyle/>
          <a:p>
            <a:r>
              <a:rPr lang="en-US" dirty="0"/>
              <a:t>Input:</a:t>
            </a:r>
            <a:br>
              <a:rPr lang="en-US" dirty="0"/>
            </a:br>
            <a:r>
              <a:rPr lang="en-US" dirty="0"/>
              <a:t>Read</a:t>
            </a:r>
            <a:br>
              <a:rPr lang="en-US" dirty="0"/>
            </a:br>
            <a:r>
              <a:rPr lang="en-US" dirty="0"/>
              <a:t>It!</a:t>
            </a:r>
          </a:p>
        </p:txBody>
      </p:sp>
      <p:sp>
        <p:nvSpPr>
          <p:cNvPr id="6" name="Text Placeholder 5">
            <a:extLst>
              <a:ext uri="{FF2B5EF4-FFF2-40B4-BE49-F238E27FC236}">
                <a16:creationId xmlns:a16="http://schemas.microsoft.com/office/drawing/2014/main" id="{4B0C8B11-583D-4299-B34B-F2646981E40B}"/>
              </a:ext>
            </a:extLst>
          </p:cNvPr>
          <p:cNvSpPr>
            <a:spLocks noGrp="1"/>
          </p:cNvSpPr>
          <p:nvPr>
            <p:ph type="body" sz="quarter" idx="26"/>
          </p:nvPr>
        </p:nvSpPr>
        <p:spPr/>
        <p:txBody>
          <a:bodyPr/>
          <a:lstStyle/>
          <a:p>
            <a:r>
              <a:rPr lang="en-US" dirty="0"/>
              <a:t>2 of 4</a:t>
            </a:r>
          </a:p>
        </p:txBody>
      </p:sp>
      <p:sp>
        <p:nvSpPr>
          <p:cNvPr id="57" name="Text Placeholder 56">
            <a:extLst>
              <a:ext uri="{FF2B5EF4-FFF2-40B4-BE49-F238E27FC236}">
                <a16:creationId xmlns:a16="http://schemas.microsoft.com/office/drawing/2014/main" id="{9747A8A2-34C7-4DCB-83E1-082D592B04A4}"/>
              </a:ext>
            </a:extLst>
          </p:cNvPr>
          <p:cNvSpPr>
            <a:spLocks noGrp="1"/>
          </p:cNvSpPr>
          <p:nvPr>
            <p:ph type="body" sz="quarter" idx="32"/>
          </p:nvPr>
        </p:nvSpPr>
        <p:spPr/>
        <p:txBody>
          <a:bodyPr/>
          <a:lstStyle/>
          <a:p>
            <a:r>
              <a:rPr lang="en-US" dirty="0"/>
              <a:t>Input:</a:t>
            </a:r>
            <a:br>
              <a:rPr lang="en-US" dirty="0"/>
            </a:br>
            <a:r>
              <a:rPr lang="en-US" dirty="0"/>
              <a:t>Read</a:t>
            </a:r>
            <a:br>
              <a:rPr lang="en-US" dirty="0"/>
            </a:br>
            <a:r>
              <a:rPr lang="en-US" dirty="0"/>
              <a:t>It!</a:t>
            </a:r>
          </a:p>
          <a:p>
            <a:endParaRPr lang="en-US" dirty="0"/>
          </a:p>
        </p:txBody>
      </p:sp>
      <p:sp>
        <p:nvSpPr>
          <p:cNvPr id="7" name="Text Placeholder 6">
            <a:extLst>
              <a:ext uri="{FF2B5EF4-FFF2-40B4-BE49-F238E27FC236}">
                <a16:creationId xmlns:a16="http://schemas.microsoft.com/office/drawing/2014/main" id="{6A2BD7BE-27A7-41B4-B3DB-52BE288D562D}"/>
              </a:ext>
            </a:extLst>
          </p:cNvPr>
          <p:cNvSpPr>
            <a:spLocks noGrp="1"/>
          </p:cNvSpPr>
          <p:nvPr>
            <p:ph type="body" sz="quarter" idx="28"/>
          </p:nvPr>
        </p:nvSpPr>
        <p:spPr/>
        <p:txBody>
          <a:bodyPr/>
          <a:lstStyle/>
          <a:p>
            <a:r>
              <a:rPr lang="en-US" dirty="0"/>
              <a:t>3 of 4</a:t>
            </a:r>
          </a:p>
        </p:txBody>
      </p:sp>
      <p:sp>
        <p:nvSpPr>
          <p:cNvPr id="54" name="Text Placeholder 53">
            <a:extLst>
              <a:ext uri="{FF2B5EF4-FFF2-40B4-BE49-F238E27FC236}">
                <a16:creationId xmlns:a16="http://schemas.microsoft.com/office/drawing/2014/main" id="{6E079B5C-DD4F-4565-A0A8-67A3623FCE26}"/>
              </a:ext>
            </a:extLst>
          </p:cNvPr>
          <p:cNvSpPr>
            <a:spLocks noGrp="1"/>
          </p:cNvSpPr>
          <p:nvPr>
            <p:ph type="body" sz="quarter" idx="29"/>
          </p:nvPr>
        </p:nvSpPr>
        <p:spPr/>
        <p:txBody>
          <a:bodyPr/>
          <a:lstStyle/>
          <a:p>
            <a:r>
              <a:rPr lang="en-US" dirty="0"/>
              <a:t>Input:</a:t>
            </a:r>
            <a:br>
              <a:rPr lang="en-US" dirty="0"/>
            </a:br>
            <a:r>
              <a:rPr lang="en-US" dirty="0"/>
              <a:t>Read</a:t>
            </a:r>
            <a:br>
              <a:rPr lang="en-US" dirty="0"/>
            </a:br>
            <a:r>
              <a:rPr lang="en-US" dirty="0"/>
              <a:t>It!</a:t>
            </a:r>
          </a:p>
          <a:p>
            <a:endParaRPr lang="en-US" dirty="0"/>
          </a:p>
        </p:txBody>
      </p:sp>
      <p:sp>
        <p:nvSpPr>
          <p:cNvPr id="8" name="Text Placeholder 7">
            <a:extLst>
              <a:ext uri="{FF2B5EF4-FFF2-40B4-BE49-F238E27FC236}">
                <a16:creationId xmlns:a16="http://schemas.microsoft.com/office/drawing/2014/main" id="{A4BD0FEA-5D81-45F4-B5BB-FEB10DD1993E}"/>
              </a:ext>
            </a:extLst>
          </p:cNvPr>
          <p:cNvSpPr>
            <a:spLocks noGrp="1"/>
          </p:cNvSpPr>
          <p:nvPr>
            <p:ph type="body" sz="quarter" idx="30"/>
          </p:nvPr>
        </p:nvSpPr>
        <p:spPr/>
        <p:txBody>
          <a:bodyPr/>
          <a:lstStyle/>
          <a:p>
            <a:r>
              <a:rPr lang="en-US" dirty="0"/>
              <a:t>4 of 4</a:t>
            </a:r>
          </a:p>
        </p:txBody>
      </p:sp>
      <p:sp>
        <p:nvSpPr>
          <p:cNvPr id="56" name="Text Placeholder 55">
            <a:extLst>
              <a:ext uri="{FF2B5EF4-FFF2-40B4-BE49-F238E27FC236}">
                <a16:creationId xmlns:a16="http://schemas.microsoft.com/office/drawing/2014/main" id="{D25444D3-C911-4143-B397-75F2AA3E846C}"/>
              </a:ext>
            </a:extLst>
          </p:cNvPr>
          <p:cNvSpPr>
            <a:spLocks noGrp="1"/>
          </p:cNvSpPr>
          <p:nvPr>
            <p:ph type="body" sz="quarter" idx="31"/>
          </p:nvPr>
        </p:nvSpPr>
        <p:spPr/>
        <p:txBody>
          <a:bodyPr/>
          <a:lstStyle/>
          <a:p>
            <a:r>
              <a:rPr lang="en-US" dirty="0"/>
              <a:t>Input:</a:t>
            </a:r>
            <a:br>
              <a:rPr lang="en-US" dirty="0"/>
            </a:br>
            <a:r>
              <a:rPr lang="en-US" dirty="0"/>
              <a:t>Read</a:t>
            </a:r>
            <a:br>
              <a:rPr lang="en-US" dirty="0"/>
            </a:br>
            <a:r>
              <a:rPr lang="en-US" dirty="0"/>
              <a:t>It!</a:t>
            </a:r>
          </a:p>
          <a:p>
            <a:endParaRPr lang="en-US" dirty="0"/>
          </a:p>
        </p:txBody>
      </p:sp>
      <p:sp>
        <p:nvSpPr>
          <p:cNvPr id="2" name="Rectangle 1">
            <a:extLst>
              <a:ext uri="{FF2B5EF4-FFF2-40B4-BE49-F238E27FC236}">
                <a16:creationId xmlns:a16="http://schemas.microsoft.com/office/drawing/2014/main" id="{CE2C15CD-063C-47F3-B32A-19B65217CE33}"/>
              </a:ext>
            </a:extLst>
          </p:cNvPr>
          <p:cNvSpPr/>
          <p:nvPr/>
        </p:nvSpPr>
        <p:spPr>
          <a:xfrm>
            <a:off x="1085306" y="235548"/>
            <a:ext cx="3505669" cy="923330"/>
          </a:xfrm>
          <a:prstGeom prst="rect">
            <a:avLst/>
          </a:prstGeom>
        </p:spPr>
        <p:txBody>
          <a:bodyPr wrap="square">
            <a:spAutoFit/>
          </a:bodyPr>
          <a:lstStyle/>
          <a:p>
            <a:pPr marL="342900" indent="-342900">
              <a:buFont typeface="+mj-lt"/>
              <a:buAutoNum type="arabicPeriod"/>
            </a:pPr>
            <a:r>
              <a:rPr lang="en-US" dirty="0">
                <a:latin typeface="Verdana" panose="020B0604030504040204" pitchFamily="34" charset="0"/>
                <a:ea typeface="Verdana" panose="020B0604030504040204" pitchFamily="34" charset="0"/>
                <a:cs typeface="Verdana" panose="020B0604030504040204" pitchFamily="34" charset="0"/>
              </a:rPr>
              <a:t>The phrase "Survival of the Fittest" would best describe...</a:t>
            </a:r>
          </a:p>
        </p:txBody>
      </p:sp>
      <p:sp>
        <p:nvSpPr>
          <p:cNvPr id="3" name="Rectangle 2">
            <a:extLst>
              <a:ext uri="{FF2B5EF4-FFF2-40B4-BE49-F238E27FC236}">
                <a16:creationId xmlns:a16="http://schemas.microsoft.com/office/drawing/2014/main" id="{6C1726AA-D9F4-498F-860E-D3746DE70084}"/>
              </a:ext>
            </a:extLst>
          </p:cNvPr>
          <p:cNvSpPr/>
          <p:nvPr/>
        </p:nvSpPr>
        <p:spPr>
          <a:xfrm>
            <a:off x="457732" y="1404670"/>
            <a:ext cx="2729605" cy="1308050"/>
          </a:xfrm>
          <a:prstGeom prst="rect">
            <a:avLst/>
          </a:prstGeom>
        </p:spPr>
        <p:txBody>
          <a:bodyPr wrap="square">
            <a:spAutoFit/>
          </a:bodyPr>
          <a:lstStyle/>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Natural selection</a:t>
            </a:r>
          </a:p>
          <a:p>
            <a:pPr marL="342900" indent="-342900">
              <a:spcAft>
                <a:spcPts val="600"/>
              </a:spcAft>
              <a:buFontTx/>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Artificial selection </a:t>
            </a:r>
          </a:p>
          <a:p>
            <a:pPr marL="342900" indent="-342900">
              <a:spcAft>
                <a:spcPts val="600"/>
              </a:spcAft>
              <a:buFontTx/>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Selective breeding</a:t>
            </a:r>
          </a:p>
          <a:p>
            <a:pPr marL="342900" indent="-342900">
              <a:spcAft>
                <a:spcPts val="600"/>
              </a:spcAft>
              <a:buFontTx/>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None of the above</a:t>
            </a:r>
          </a:p>
        </p:txBody>
      </p:sp>
      <p:sp>
        <p:nvSpPr>
          <p:cNvPr id="4" name="Rectangle 3">
            <a:extLst>
              <a:ext uri="{FF2B5EF4-FFF2-40B4-BE49-F238E27FC236}">
                <a16:creationId xmlns:a16="http://schemas.microsoft.com/office/drawing/2014/main" id="{3EE1FDE2-1DAD-4DB6-BE13-90F7C2113794}"/>
              </a:ext>
            </a:extLst>
          </p:cNvPr>
          <p:cNvSpPr/>
          <p:nvPr/>
        </p:nvSpPr>
        <p:spPr>
          <a:xfrm>
            <a:off x="6149912" y="235548"/>
            <a:ext cx="3592196" cy="646331"/>
          </a:xfrm>
          <a:prstGeom prst="rect">
            <a:avLst/>
          </a:prstGeom>
        </p:spPr>
        <p:txBody>
          <a:bodyPr wrap="square">
            <a:spAutoFit/>
          </a:bodyPr>
          <a:lstStyle/>
          <a:p>
            <a:pPr marL="342900" indent="-342900">
              <a:buFont typeface="+mj-lt"/>
              <a:buAutoNum type="arabicPeriod" startAt="2"/>
            </a:pPr>
            <a:r>
              <a:rPr lang="en-US" dirty="0">
                <a:latin typeface="Verdana" panose="020B0604030504040204" pitchFamily="34" charset="0"/>
                <a:ea typeface="Verdana" panose="020B0604030504040204" pitchFamily="34" charset="0"/>
                <a:cs typeface="Verdana" panose="020B0604030504040204" pitchFamily="34" charset="0"/>
              </a:rPr>
              <a:t>What is one problem with </a:t>
            </a:r>
            <a:br>
              <a:rPr lang="en-US" dirty="0">
                <a:latin typeface="Verdana" panose="020B0604030504040204" pitchFamily="34" charset="0"/>
                <a:ea typeface="Verdana" panose="020B0604030504040204" pitchFamily="34" charset="0"/>
                <a:cs typeface="Verdana" panose="020B0604030504040204" pitchFamily="34" charset="0"/>
              </a:rPr>
            </a:br>
            <a:r>
              <a:rPr lang="en-US" dirty="0">
                <a:latin typeface="Verdana" panose="020B0604030504040204" pitchFamily="34" charset="0"/>
                <a:ea typeface="Verdana" panose="020B0604030504040204" pitchFamily="34" charset="0"/>
                <a:cs typeface="Verdana" panose="020B0604030504040204" pitchFamily="34" charset="0"/>
              </a:rPr>
              <a:t>artificial selection?</a:t>
            </a:r>
          </a:p>
        </p:txBody>
      </p:sp>
      <p:sp>
        <p:nvSpPr>
          <p:cNvPr id="5" name="Rectangle 4">
            <a:extLst>
              <a:ext uri="{FF2B5EF4-FFF2-40B4-BE49-F238E27FC236}">
                <a16:creationId xmlns:a16="http://schemas.microsoft.com/office/drawing/2014/main" id="{247ECE36-2E46-496B-A39C-81CA626E69A4}"/>
              </a:ext>
            </a:extLst>
          </p:cNvPr>
          <p:cNvSpPr/>
          <p:nvPr/>
        </p:nvSpPr>
        <p:spPr>
          <a:xfrm>
            <a:off x="5648088" y="1404670"/>
            <a:ext cx="4240254" cy="2123658"/>
          </a:xfrm>
          <a:prstGeom prst="rect">
            <a:avLst/>
          </a:prstGeom>
        </p:spPr>
        <p:txBody>
          <a:bodyPr wrap="square">
            <a:spAutoFit/>
          </a:bodyPr>
          <a:lstStyle/>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It takes thousands of years.</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It removes diversity and bad traits can surface.</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It promotes biodiversity of the species.</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It can only happen once a year.</a:t>
            </a:r>
          </a:p>
          <a:p>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a:extLst>
              <a:ext uri="{FF2B5EF4-FFF2-40B4-BE49-F238E27FC236}">
                <a16:creationId xmlns:a16="http://schemas.microsoft.com/office/drawing/2014/main" id="{19F7359F-E23D-4B16-B135-8BA10B3922F3}"/>
              </a:ext>
            </a:extLst>
          </p:cNvPr>
          <p:cNvSpPr/>
          <p:nvPr/>
        </p:nvSpPr>
        <p:spPr>
          <a:xfrm>
            <a:off x="1196053" y="4215057"/>
            <a:ext cx="3600123" cy="646331"/>
          </a:xfrm>
          <a:prstGeom prst="rect">
            <a:avLst/>
          </a:prstGeom>
        </p:spPr>
        <p:txBody>
          <a:bodyPr wrap="square">
            <a:spAutoFit/>
          </a:bodyPr>
          <a:lstStyle/>
          <a:p>
            <a:pPr marL="342900" indent="-342900">
              <a:buFont typeface="+mj-lt"/>
              <a:buAutoNum type="arabicPeriod" startAt="3"/>
            </a:pPr>
            <a:r>
              <a:rPr lang="en-US" dirty="0">
                <a:latin typeface="Verdana" panose="020B0604030504040204" pitchFamily="34" charset="0"/>
                <a:ea typeface="Verdana" panose="020B0604030504040204" pitchFamily="34" charset="0"/>
                <a:cs typeface="Verdana" panose="020B0604030504040204" pitchFamily="34" charset="0"/>
              </a:rPr>
              <a:t>Which is not true about natural selection?</a:t>
            </a:r>
          </a:p>
        </p:txBody>
      </p:sp>
      <p:sp>
        <p:nvSpPr>
          <p:cNvPr id="11" name="Rectangle 10">
            <a:extLst>
              <a:ext uri="{FF2B5EF4-FFF2-40B4-BE49-F238E27FC236}">
                <a16:creationId xmlns:a16="http://schemas.microsoft.com/office/drawing/2014/main" id="{57396347-3BE2-4C85-81AE-006B1733AE71}"/>
              </a:ext>
            </a:extLst>
          </p:cNvPr>
          <p:cNvSpPr/>
          <p:nvPr/>
        </p:nvSpPr>
        <p:spPr>
          <a:xfrm>
            <a:off x="457732" y="5291417"/>
            <a:ext cx="4294222" cy="1815882"/>
          </a:xfrm>
          <a:prstGeom prst="rect">
            <a:avLst/>
          </a:prstGeom>
        </p:spPr>
        <p:txBody>
          <a:bodyPr wrap="square">
            <a:spAutoFit/>
          </a:bodyPr>
          <a:lstStyle/>
          <a:p>
            <a:pPr marL="342900" indent="-342900">
              <a:buFont typeface="+mj-l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There must be diversity in the population.</a:t>
            </a:r>
          </a:p>
          <a:p>
            <a:pPr marL="342900" indent="-342900">
              <a:buFont typeface="+mj-l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It is driven by natural processes like predators or weather conditions.</a:t>
            </a:r>
          </a:p>
          <a:p>
            <a:pPr marL="342900" indent="-342900">
              <a:buFont typeface="+mj-l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Humans are involved and can select the most desirable organisms.</a:t>
            </a:r>
          </a:p>
          <a:p>
            <a:pPr marL="342900" indent="-342900">
              <a:buFont typeface="+mj-lt"/>
              <a:buAutoNum type="alphaUcPeriod" startAt="4"/>
            </a:pPr>
            <a:r>
              <a:rPr lang="en-US" sz="1400" dirty="0">
                <a:latin typeface="Verdana" panose="020B0604030504040204" pitchFamily="34" charset="0"/>
                <a:ea typeface="Verdana" panose="020B0604030504040204" pitchFamily="34" charset="0"/>
                <a:cs typeface="Verdana" panose="020B0604030504040204" pitchFamily="34" charset="0"/>
              </a:rPr>
              <a:t>Predators, geological activity, and weather can all have an impact on organisms.</a:t>
            </a:r>
          </a:p>
        </p:txBody>
      </p:sp>
      <p:sp>
        <p:nvSpPr>
          <p:cNvPr id="12" name="Rectangle 11">
            <a:extLst>
              <a:ext uri="{FF2B5EF4-FFF2-40B4-BE49-F238E27FC236}">
                <a16:creationId xmlns:a16="http://schemas.microsoft.com/office/drawing/2014/main" id="{0C8FC18D-CDAB-42A9-B289-AFF5BBB217F2}"/>
              </a:ext>
            </a:extLst>
          </p:cNvPr>
          <p:cNvSpPr/>
          <p:nvPr/>
        </p:nvSpPr>
        <p:spPr>
          <a:xfrm>
            <a:off x="5306448" y="5276924"/>
            <a:ext cx="4581894" cy="1938992"/>
          </a:xfrm>
          <a:prstGeom prst="rect">
            <a:avLst/>
          </a:prstGeom>
        </p:spPr>
        <p:txBody>
          <a:bodyPr wrap="square">
            <a:spAutoFit/>
          </a:bodyPr>
          <a:lstStyle/>
          <a:p>
            <a:pPr marL="342900" indent="-342900">
              <a:buFont typeface="+mj-lt"/>
              <a:buAutoNum type="arabicPeriod" startAt="4"/>
            </a:pPr>
            <a:r>
              <a:rPr lang="en-US" sz="2000" dirty="0">
                <a:latin typeface="Verdana" panose="020B0604030504040204" pitchFamily="34" charset="0"/>
                <a:ea typeface="Verdana" panose="020B0604030504040204" pitchFamily="34" charset="0"/>
                <a:cs typeface="Verdana" panose="020B0604030504040204" pitchFamily="34" charset="0"/>
              </a:rPr>
              <a:t>There are vocabulary words on your answer sheet. Use the space around them to jot down notes or drawings to help you remember their meanings from the reading.</a:t>
            </a:r>
          </a:p>
        </p:txBody>
      </p:sp>
    </p:spTree>
    <p:extLst>
      <p:ext uri="{BB962C8B-B14F-4D97-AF65-F5344CB8AC3E}">
        <p14:creationId xmlns:p14="http://schemas.microsoft.com/office/powerpoint/2010/main" val="301950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Watch It! Station Instructions</a:t>
            </a:r>
          </a:p>
        </p:txBody>
      </p:sp>
      <p:sp>
        <p:nvSpPr>
          <p:cNvPr id="6" name="TextBox 5">
            <a:extLst>
              <a:ext uri="{FF2B5EF4-FFF2-40B4-BE49-F238E27FC236}">
                <a16:creationId xmlns:a16="http://schemas.microsoft.com/office/drawing/2014/main" id="{34E7E941-7551-489A-9B11-CF640B5BF3B1}"/>
              </a:ext>
            </a:extLst>
          </p:cNvPr>
          <p:cNvSpPr txBox="1"/>
          <p:nvPr/>
        </p:nvSpPr>
        <p:spPr>
          <a:xfrm>
            <a:off x="7812725" y="6122221"/>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INPUT STATION</a:t>
            </a:r>
          </a:p>
        </p:txBody>
      </p:sp>
      <p:sp>
        <p:nvSpPr>
          <p:cNvPr id="2" name="Rectangle 1">
            <a:extLst>
              <a:ext uri="{FF2B5EF4-FFF2-40B4-BE49-F238E27FC236}">
                <a16:creationId xmlns:a16="http://schemas.microsoft.com/office/drawing/2014/main" id="{93210FBD-ECA6-4CF1-9AA8-63BACE99D2C8}"/>
              </a:ext>
            </a:extLst>
          </p:cNvPr>
          <p:cNvSpPr/>
          <p:nvPr/>
        </p:nvSpPr>
        <p:spPr>
          <a:xfrm>
            <a:off x="411480" y="1408176"/>
            <a:ext cx="9244584" cy="2308324"/>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Each member of the group will go to the website listed on task card #1.</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Complete the task cards in order.</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Every student will answer the questions from the task cards on the lab sheet in the Watch It! section of the lab sheet.</a:t>
            </a:r>
          </a:p>
        </p:txBody>
      </p:sp>
    </p:spTree>
    <p:extLst>
      <p:ext uri="{BB962C8B-B14F-4D97-AF65-F5344CB8AC3E}">
        <p14:creationId xmlns:p14="http://schemas.microsoft.com/office/powerpoint/2010/main" val="1011876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Placeholder 60">
            <a:extLst>
              <a:ext uri="{FF2B5EF4-FFF2-40B4-BE49-F238E27FC236}">
                <a16:creationId xmlns:a16="http://schemas.microsoft.com/office/drawing/2014/main" id="{69CB2013-8D9A-4B13-B8EF-7830F02D0741}"/>
              </a:ext>
            </a:extLst>
          </p:cNvPr>
          <p:cNvSpPr>
            <a:spLocks noGrp="1"/>
          </p:cNvSpPr>
          <p:nvPr>
            <p:ph type="body" sz="quarter" idx="29"/>
          </p:nvPr>
        </p:nvSpPr>
        <p:spPr/>
        <p:txBody>
          <a:bodyPr/>
          <a:lstStyle/>
          <a:p>
            <a:r>
              <a:rPr lang="en-US" dirty="0"/>
              <a:t>Input:</a:t>
            </a:r>
            <a:br>
              <a:rPr lang="en-US" dirty="0"/>
            </a:br>
            <a:r>
              <a:rPr lang="en-US" dirty="0"/>
              <a:t>Watch</a:t>
            </a:r>
            <a:br>
              <a:rPr lang="en-US" dirty="0"/>
            </a:br>
            <a:r>
              <a:rPr lang="en-US" dirty="0"/>
              <a:t>It!</a:t>
            </a:r>
          </a:p>
          <a:p>
            <a:endParaRPr lang="en-US" dirty="0"/>
          </a:p>
          <a:p>
            <a:endParaRPr lang="en-US" dirty="0"/>
          </a:p>
        </p:txBody>
      </p:sp>
      <p:sp>
        <p:nvSpPr>
          <p:cNvPr id="63" name="Text Placeholder 62">
            <a:extLst>
              <a:ext uri="{FF2B5EF4-FFF2-40B4-BE49-F238E27FC236}">
                <a16:creationId xmlns:a16="http://schemas.microsoft.com/office/drawing/2014/main" id="{A80AC352-878F-4E4D-B5B5-4C3D7E3DFF62}"/>
              </a:ext>
            </a:extLst>
          </p:cNvPr>
          <p:cNvSpPr>
            <a:spLocks noGrp="1"/>
          </p:cNvSpPr>
          <p:nvPr>
            <p:ph type="body" sz="quarter" idx="31"/>
          </p:nvPr>
        </p:nvSpPr>
        <p:spPr/>
        <p:txBody>
          <a:bodyPr/>
          <a:lstStyle/>
          <a:p>
            <a:r>
              <a:rPr lang="en-US" dirty="0"/>
              <a:t>Input:</a:t>
            </a:r>
            <a:br>
              <a:rPr lang="en-US" dirty="0"/>
            </a:br>
            <a:r>
              <a:rPr lang="en-US" dirty="0"/>
              <a:t>Watch</a:t>
            </a:r>
            <a:br>
              <a:rPr lang="en-US" dirty="0"/>
            </a:br>
            <a:r>
              <a:rPr lang="en-US" dirty="0"/>
              <a:t>It!</a:t>
            </a:r>
          </a:p>
          <a:p>
            <a:endParaRPr lang="en-US" dirty="0"/>
          </a:p>
          <a:p>
            <a:endParaRPr lang="en-US" dirty="0"/>
          </a:p>
        </p:txBody>
      </p:sp>
      <p:sp>
        <p:nvSpPr>
          <p:cNvPr id="64" name="Text Placeholder 63">
            <a:extLst>
              <a:ext uri="{FF2B5EF4-FFF2-40B4-BE49-F238E27FC236}">
                <a16:creationId xmlns:a16="http://schemas.microsoft.com/office/drawing/2014/main" id="{CAB443E3-EC3F-4098-9D2F-EBFD31712175}"/>
              </a:ext>
            </a:extLst>
          </p:cNvPr>
          <p:cNvSpPr>
            <a:spLocks noGrp="1"/>
          </p:cNvSpPr>
          <p:nvPr>
            <p:ph type="body" sz="quarter" idx="32"/>
          </p:nvPr>
        </p:nvSpPr>
        <p:spPr/>
        <p:txBody>
          <a:bodyPr/>
          <a:lstStyle/>
          <a:p>
            <a:r>
              <a:rPr lang="en-US" dirty="0"/>
              <a:t>Input:</a:t>
            </a:r>
            <a:br>
              <a:rPr lang="en-US" dirty="0"/>
            </a:br>
            <a:r>
              <a:rPr lang="en-US" dirty="0"/>
              <a:t>Watch</a:t>
            </a:r>
            <a:br>
              <a:rPr lang="en-US" dirty="0"/>
            </a:br>
            <a:r>
              <a:rPr lang="en-US" dirty="0"/>
              <a:t>It!</a:t>
            </a:r>
          </a:p>
          <a:p>
            <a:endParaRPr lang="en-US" dirty="0"/>
          </a:p>
          <a:p>
            <a:endParaRPr lang="en-US" dirty="0"/>
          </a:p>
        </p:txBody>
      </p:sp>
      <p:sp>
        <p:nvSpPr>
          <p:cNvPr id="66" name="Text Placeholder 65">
            <a:extLst>
              <a:ext uri="{FF2B5EF4-FFF2-40B4-BE49-F238E27FC236}">
                <a16:creationId xmlns:a16="http://schemas.microsoft.com/office/drawing/2014/main" id="{596FE5AA-9F15-4582-A140-CE79691A998E}"/>
              </a:ext>
            </a:extLst>
          </p:cNvPr>
          <p:cNvSpPr>
            <a:spLocks noGrp="1"/>
          </p:cNvSpPr>
          <p:nvPr>
            <p:ph type="body" sz="quarter" idx="34"/>
          </p:nvPr>
        </p:nvSpPr>
        <p:spPr/>
        <p:txBody>
          <a:bodyPr/>
          <a:lstStyle/>
          <a:p>
            <a:r>
              <a:rPr lang="en-US" dirty="0"/>
              <a:t>Input:</a:t>
            </a:r>
            <a:br>
              <a:rPr lang="en-US" dirty="0"/>
            </a:br>
            <a:r>
              <a:rPr lang="en-US" dirty="0"/>
              <a:t>Watch</a:t>
            </a:r>
            <a:br>
              <a:rPr lang="en-US" dirty="0"/>
            </a:br>
            <a:r>
              <a:rPr lang="en-US" dirty="0"/>
              <a:t>It!</a:t>
            </a:r>
          </a:p>
          <a:p>
            <a:endParaRPr lang="en-US" dirty="0"/>
          </a:p>
        </p:txBody>
      </p:sp>
      <p:sp>
        <p:nvSpPr>
          <p:cNvPr id="9" name="Text Placeholder 8">
            <a:extLst>
              <a:ext uri="{FF2B5EF4-FFF2-40B4-BE49-F238E27FC236}">
                <a16:creationId xmlns:a16="http://schemas.microsoft.com/office/drawing/2014/main" id="{2C05DF52-B501-46D6-9754-59C2796A9575}"/>
              </a:ext>
            </a:extLst>
          </p:cNvPr>
          <p:cNvSpPr>
            <a:spLocks noGrp="1"/>
          </p:cNvSpPr>
          <p:nvPr>
            <p:ph type="body" sz="quarter" idx="33"/>
          </p:nvPr>
        </p:nvSpPr>
        <p:spPr/>
        <p:txBody>
          <a:bodyPr/>
          <a:lstStyle/>
          <a:p>
            <a:r>
              <a:rPr lang="en-US" dirty="0"/>
              <a:t>1 of 4	</a:t>
            </a:r>
          </a:p>
        </p:txBody>
      </p:sp>
      <p:sp>
        <p:nvSpPr>
          <p:cNvPr id="6" name="Text Placeholder 5">
            <a:extLst>
              <a:ext uri="{FF2B5EF4-FFF2-40B4-BE49-F238E27FC236}">
                <a16:creationId xmlns:a16="http://schemas.microsoft.com/office/drawing/2014/main" id="{F122A5CD-E66A-4738-A4FF-4D71626027B3}"/>
              </a:ext>
            </a:extLst>
          </p:cNvPr>
          <p:cNvSpPr>
            <a:spLocks noGrp="1"/>
          </p:cNvSpPr>
          <p:nvPr>
            <p:ph type="body" sz="quarter" idx="26"/>
          </p:nvPr>
        </p:nvSpPr>
        <p:spPr/>
        <p:txBody>
          <a:bodyPr/>
          <a:lstStyle/>
          <a:p>
            <a:r>
              <a:rPr lang="en-US" dirty="0"/>
              <a:t>2 of 4</a:t>
            </a:r>
          </a:p>
        </p:txBody>
      </p:sp>
      <p:sp>
        <p:nvSpPr>
          <p:cNvPr id="7" name="Text Placeholder 6">
            <a:extLst>
              <a:ext uri="{FF2B5EF4-FFF2-40B4-BE49-F238E27FC236}">
                <a16:creationId xmlns:a16="http://schemas.microsoft.com/office/drawing/2014/main" id="{683FA169-1464-45C7-9D4F-7446DD5C7BE9}"/>
              </a:ext>
            </a:extLst>
          </p:cNvPr>
          <p:cNvSpPr>
            <a:spLocks noGrp="1"/>
          </p:cNvSpPr>
          <p:nvPr>
            <p:ph type="body" sz="quarter" idx="28"/>
          </p:nvPr>
        </p:nvSpPr>
        <p:spPr/>
        <p:txBody>
          <a:bodyPr/>
          <a:lstStyle/>
          <a:p>
            <a:r>
              <a:rPr lang="en-US" dirty="0"/>
              <a:t>3 of 4</a:t>
            </a:r>
          </a:p>
        </p:txBody>
      </p:sp>
      <p:sp>
        <p:nvSpPr>
          <p:cNvPr id="8" name="Text Placeholder 7">
            <a:extLst>
              <a:ext uri="{FF2B5EF4-FFF2-40B4-BE49-F238E27FC236}">
                <a16:creationId xmlns:a16="http://schemas.microsoft.com/office/drawing/2014/main" id="{83755B8B-BC76-46AD-9EE5-3A295F1D9DBB}"/>
              </a:ext>
            </a:extLst>
          </p:cNvPr>
          <p:cNvSpPr>
            <a:spLocks noGrp="1"/>
          </p:cNvSpPr>
          <p:nvPr>
            <p:ph type="body" sz="quarter" idx="30"/>
          </p:nvPr>
        </p:nvSpPr>
        <p:spPr/>
        <p:txBody>
          <a:bodyPr/>
          <a:lstStyle/>
          <a:p>
            <a:r>
              <a:rPr lang="en-US" dirty="0"/>
              <a:t>4 of 4</a:t>
            </a:r>
          </a:p>
        </p:txBody>
      </p:sp>
      <p:sp>
        <p:nvSpPr>
          <p:cNvPr id="2" name="Rectangle 1">
            <a:extLst>
              <a:ext uri="{FF2B5EF4-FFF2-40B4-BE49-F238E27FC236}">
                <a16:creationId xmlns:a16="http://schemas.microsoft.com/office/drawing/2014/main" id="{34DB1B6B-B837-445F-8554-EE2A0F2098E0}"/>
              </a:ext>
            </a:extLst>
          </p:cNvPr>
          <p:cNvSpPr/>
          <p:nvPr/>
        </p:nvSpPr>
        <p:spPr>
          <a:xfrm>
            <a:off x="597932" y="1885601"/>
            <a:ext cx="4020747" cy="1477328"/>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Click Play on the video.</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latin typeface="Verdana" panose="020B0604030504040204" pitchFamily="34" charset="0"/>
                <a:ea typeface="Verdana" panose="020B0604030504040204" pitchFamily="34" charset="0"/>
                <a:cs typeface="Verdana" panose="020B0604030504040204" pitchFamily="34" charset="0"/>
              </a:rPr>
              <a:t>Answer questions from cards #2-4 on </a:t>
            </a:r>
            <a:br>
              <a:rPr lang="en-US" dirty="0">
                <a:latin typeface="Verdana" panose="020B0604030504040204" pitchFamily="34" charset="0"/>
                <a:ea typeface="Verdana" panose="020B0604030504040204" pitchFamily="34" charset="0"/>
                <a:cs typeface="Verdana" panose="020B0604030504040204" pitchFamily="34" charset="0"/>
              </a:rPr>
            </a:br>
            <a:r>
              <a:rPr lang="en-US" dirty="0">
                <a:latin typeface="Verdana" panose="020B0604030504040204" pitchFamily="34" charset="0"/>
                <a:ea typeface="Verdana" panose="020B0604030504040204" pitchFamily="34" charset="0"/>
                <a:cs typeface="Verdana" panose="020B0604030504040204" pitchFamily="34" charset="0"/>
              </a:rPr>
              <a:t>your lab sheet.</a:t>
            </a:r>
          </a:p>
        </p:txBody>
      </p:sp>
      <p:sp>
        <p:nvSpPr>
          <p:cNvPr id="3" name="Rectangle 2">
            <a:extLst>
              <a:ext uri="{FF2B5EF4-FFF2-40B4-BE49-F238E27FC236}">
                <a16:creationId xmlns:a16="http://schemas.microsoft.com/office/drawing/2014/main" id="{3CEFF252-087F-4D0D-ACBF-9AF933846C25}"/>
              </a:ext>
            </a:extLst>
          </p:cNvPr>
          <p:cNvSpPr/>
          <p:nvPr/>
        </p:nvSpPr>
        <p:spPr>
          <a:xfrm>
            <a:off x="1148795" y="258377"/>
            <a:ext cx="3613186" cy="1477328"/>
          </a:xfrm>
          <a:prstGeom prst="rect">
            <a:avLst/>
          </a:prstGeom>
        </p:spPr>
        <p:txBody>
          <a:bodyPr wrap="square">
            <a:spAutoFit/>
          </a:bodyPr>
          <a:lstStyle/>
          <a:p>
            <a:pPr marL="171450" lvl="0" defTabSz="1005791">
              <a:defRPr/>
            </a:pPr>
            <a:r>
              <a:rPr lang="en-US" dirty="0">
                <a:latin typeface="Verdana" panose="020B0604030504040204" pitchFamily="34" charset="0"/>
                <a:ea typeface="Verdana" panose="020B0604030504040204" pitchFamily="34" charset="0"/>
                <a:cs typeface="Verdana" panose="020B0604030504040204" pitchFamily="34" charset="0"/>
              </a:rPr>
              <a:t>YouTube: </a:t>
            </a:r>
            <a:r>
              <a:rPr lang="en-US" dirty="0">
                <a:latin typeface="Verdana" panose="020B0604030504040204" pitchFamily="34" charset="0"/>
                <a:ea typeface="Verdana" panose="020B0604030504040204" pitchFamily="34" charset="0"/>
                <a:cs typeface="Verdana" panose="020B0604030504040204" pitchFamily="34" charset="0"/>
                <a:hlinkClick r:id="rId2"/>
              </a:rPr>
              <a:t>https://www.youtube.com/watch?v=0SCjhI86grU&amp;list=PLfHpBjIQ933sGLwYXkR6CymO8Hxd9wyvb</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4" name="Rectangle 3">
            <a:extLst>
              <a:ext uri="{FF2B5EF4-FFF2-40B4-BE49-F238E27FC236}">
                <a16:creationId xmlns:a16="http://schemas.microsoft.com/office/drawing/2014/main" id="{BE975ADB-5F11-488D-AFB5-ABDAB8D1CE5E}"/>
              </a:ext>
            </a:extLst>
          </p:cNvPr>
          <p:cNvSpPr/>
          <p:nvPr/>
        </p:nvSpPr>
        <p:spPr>
          <a:xfrm>
            <a:off x="5531461" y="1423936"/>
            <a:ext cx="4210212" cy="1323439"/>
          </a:xfrm>
          <a:prstGeom prst="rect">
            <a:avLst/>
          </a:prstGeom>
        </p:spPr>
        <p:txBody>
          <a:bodyPr wrap="square">
            <a:spAutoFit/>
          </a:bodyPr>
          <a:lstStyle/>
          <a:p>
            <a:pPr marL="342900" indent="-342900">
              <a:buFont typeface="+mj-lt"/>
              <a:buAutoNum type="arabicPeriod"/>
            </a:pPr>
            <a:r>
              <a:rPr lang="en-US" sz="2000" dirty="0">
                <a:latin typeface="Verdana" panose="020B0604030504040204" pitchFamily="34" charset="0"/>
                <a:ea typeface="Verdana" panose="020B0604030504040204" pitchFamily="34" charset="0"/>
                <a:cs typeface="Verdana" panose="020B0604030504040204" pitchFamily="34" charset="0"/>
              </a:rPr>
              <a:t>How can humans selectively breed a vegetable to produce a more desirable crop?</a:t>
            </a:r>
          </a:p>
        </p:txBody>
      </p:sp>
      <p:sp>
        <p:nvSpPr>
          <p:cNvPr id="5" name="Rectangle 4">
            <a:extLst>
              <a:ext uri="{FF2B5EF4-FFF2-40B4-BE49-F238E27FC236}">
                <a16:creationId xmlns:a16="http://schemas.microsoft.com/office/drawing/2014/main" id="{CA91BBE1-2C0E-4784-A34F-183307DF9718}"/>
              </a:ext>
            </a:extLst>
          </p:cNvPr>
          <p:cNvSpPr/>
          <p:nvPr/>
        </p:nvSpPr>
        <p:spPr>
          <a:xfrm>
            <a:off x="499001" y="5337067"/>
            <a:ext cx="3911312" cy="646331"/>
          </a:xfrm>
          <a:prstGeom prst="rect">
            <a:avLst/>
          </a:prstGeom>
        </p:spPr>
        <p:txBody>
          <a:bodyPr wrap="square">
            <a:spAutoFit/>
          </a:bodyPr>
          <a:lstStyle/>
          <a:p>
            <a:pPr marL="342900" indent="-342900">
              <a:buFont typeface="+mj-lt"/>
              <a:buAutoNum type="arabicPeriod" startAt="2"/>
            </a:pPr>
            <a:r>
              <a:rPr lang="en-US" sz="2000" dirty="0">
                <a:latin typeface="Verdana" panose="020B0604030504040204" pitchFamily="34" charset="0"/>
                <a:ea typeface="Verdana" panose="020B0604030504040204" pitchFamily="34" charset="0"/>
                <a:cs typeface="Verdana" panose="020B0604030504040204" pitchFamily="34" charset="0"/>
              </a:rPr>
              <a:t>What is natural selection?</a:t>
            </a:r>
          </a:p>
          <a:p>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a:extLst>
              <a:ext uri="{FF2B5EF4-FFF2-40B4-BE49-F238E27FC236}">
                <a16:creationId xmlns:a16="http://schemas.microsoft.com/office/drawing/2014/main" id="{95C711D8-2FDF-4F79-BFC6-8978000230A7}"/>
              </a:ext>
            </a:extLst>
          </p:cNvPr>
          <p:cNvSpPr/>
          <p:nvPr/>
        </p:nvSpPr>
        <p:spPr>
          <a:xfrm>
            <a:off x="5648088" y="5337067"/>
            <a:ext cx="4185025" cy="1323439"/>
          </a:xfrm>
          <a:prstGeom prst="rect">
            <a:avLst/>
          </a:prstGeom>
        </p:spPr>
        <p:txBody>
          <a:bodyPr wrap="square">
            <a:spAutoFit/>
          </a:bodyPr>
          <a:lstStyle/>
          <a:p>
            <a:pPr marL="342900" indent="-342900">
              <a:buFont typeface="+mj-lt"/>
              <a:buAutoNum type="arabicPeriod" startAt="3"/>
            </a:pPr>
            <a:r>
              <a:rPr lang="en-US" sz="2000" dirty="0">
                <a:latin typeface="Verdana" panose="020B0604030504040204" pitchFamily="34" charset="0"/>
                <a:ea typeface="Verdana" panose="020B0604030504040204" pitchFamily="34" charset="0"/>
                <a:cs typeface="Verdana" panose="020B0604030504040204" pitchFamily="34" charset="0"/>
              </a:rPr>
              <a:t>Explain how natural selection allows beetles that are camouflaged to flourish in their environment.  </a:t>
            </a:r>
          </a:p>
        </p:txBody>
      </p:sp>
    </p:spTree>
    <p:extLst>
      <p:ext uri="{BB962C8B-B14F-4D97-AF65-F5344CB8AC3E}">
        <p14:creationId xmlns:p14="http://schemas.microsoft.com/office/powerpoint/2010/main" val="3970814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Explore It! Station Instructions</a:t>
            </a:r>
          </a:p>
        </p:txBody>
      </p:sp>
      <p:sp>
        <p:nvSpPr>
          <p:cNvPr id="6" name="TextBox 5">
            <a:extLst>
              <a:ext uri="{FF2B5EF4-FFF2-40B4-BE49-F238E27FC236}">
                <a16:creationId xmlns:a16="http://schemas.microsoft.com/office/drawing/2014/main" id="{91F02C1A-3EC1-4E7B-94DA-21875F147481}"/>
              </a:ext>
            </a:extLst>
          </p:cNvPr>
          <p:cNvSpPr txBox="1"/>
          <p:nvPr/>
        </p:nvSpPr>
        <p:spPr>
          <a:xfrm>
            <a:off x="7812725" y="6122221"/>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INPUT STATION</a:t>
            </a:r>
          </a:p>
        </p:txBody>
      </p:sp>
      <p:sp>
        <p:nvSpPr>
          <p:cNvPr id="2" name="Rectangle 1">
            <a:extLst>
              <a:ext uri="{FF2B5EF4-FFF2-40B4-BE49-F238E27FC236}">
                <a16:creationId xmlns:a16="http://schemas.microsoft.com/office/drawing/2014/main" id="{796E3168-9445-4B69-BE48-32C7B80ECAD5}"/>
              </a:ext>
            </a:extLst>
          </p:cNvPr>
          <p:cNvSpPr/>
          <p:nvPr/>
        </p:nvSpPr>
        <p:spPr>
          <a:xfrm>
            <a:off x="411480" y="1408176"/>
            <a:ext cx="9244584" cy="2585323"/>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One member of the group will read the task cards in order. The group will be responsible for completing each of the tasks that are being read. </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Each member of the group will then write their conclusions down on the lab sheet in the Explore It! section. </a:t>
            </a:r>
          </a:p>
          <a:p>
            <a:endParaRPr lang="en-US" sz="24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99902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21">
            <a:extLst>
              <a:ext uri="{FF2B5EF4-FFF2-40B4-BE49-F238E27FC236}">
                <a16:creationId xmlns:a16="http://schemas.microsoft.com/office/drawing/2014/main" id="{8B7C4AF3-5073-4730-BC63-4F2A82A11326}"/>
              </a:ext>
            </a:extLst>
          </p:cNvPr>
          <p:cNvSpPr>
            <a:spLocks noGrp="1"/>
          </p:cNvSpPr>
          <p:nvPr>
            <p:ph type="body" sz="quarter" idx="31"/>
          </p:nvPr>
        </p:nvSpPr>
        <p:spPr/>
        <p:txBody>
          <a:bodyPr/>
          <a:lstStyle/>
          <a:p>
            <a:r>
              <a:rPr lang="en-US" dirty="0"/>
              <a:t>Input:</a:t>
            </a:r>
            <a:br>
              <a:rPr lang="en-US" dirty="0"/>
            </a:br>
            <a:r>
              <a:rPr lang="en-US" dirty="0"/>
              <a:t>Explore</a:t>
            </a:r>
            <a:br>
              <a:rPr lang="en-US" dirty="0"/>
            </a:br>
            <a:r>
              <a:rPr lang="en-US" dirty="0"/>
              <a:t>It!</a:t>
            </a:r>
          </a:p>
          <a:p>
            <a:endParaRPr lang="en-US" dirty="0"/>
          </a:p>
        </p:txBody>
      </p:sp>
      <p:sp>
        <p:nvSpPr>
          <p:cNvPr id="9" name="Text Placeholder 8">
            <a:extLst>
              <a:ext uri="{FF2B5EF4-FFF2-40B4-BE49-F238E27FC236}">
                <a16:creationId xmlns:a16="http://schemas.microsoft.com/office/drawing/2014/main" id="{F9C8D9E2-7CA9-486C-AA21-A627AD91D3D4}"/>
              </a:ext>
            </a:extLst>
          </p:cNvPr>
          <p:cNvSpPr>
            <a:spLocks noGrp="1"/>
          </p:cNvSpPr>
          <p:nvPr>
            <p:ph type="body" sz="quarter" idx="33"/>
          </p:nvPr>
        </p:nvSpPr>
        <p:spPr/>
        <p:txBody>
          <a:bodyPr/>
          <a:lstStyle/>
          <a:p>
            <a:r>
              <a:rPr lang="en-US" dirty="0"/>
              <a:t>1 of 6</a:t>
            </a:r>
          </a:p>
        </p:txBody>
      </p:sp>
      <p:sp>
        <p:nvSpPr>
          <p:cNvPr id="25" name="Text Placeholder 24">
            <a:extLst>
              <a:ext uri="{FF2B5EF4-FFF2-40B4-BE49-F238E27FC236}">
                <a16:creationId xmlns:a16="http://schemas.microsoft.com/office/drawing/2014/main" id="{C8313817-B4B6-4F86-949C-E169BF39777B}"/>
              </a:ext>
            </a:extLst>
          </p:cNvPr>
          <p:cNvSpPr>
            <a:spLocks noGrp="1"/>
          </p:cNvSpPr>
          <p:nvPr>
            <p:ph type="body" sz="quarter" idx="34"/>
          </p:nvPr>
        </p:nvSpPr>
        <p:spPr/>
        <p:txBody>
          <a:bodyPr/>
          <a:lstStyle/>
          <a:p>
            <a:r>
              <a:rPr lang="en-US" dirty="0"/>
              <a:t>Input:</a:t>
            </a:r>
            <a:br>
              <a:rPr lang="en-US" dirty="0"/>
            </a:br>
            <a:r>
              <a:rPr lang="en-US" dirty="0"/>
              <a:t>Explore</a:t>
            </a:r>
            <a:br>
              <a:rPr lang="en-US" dirty="0"/>
            </a:br>
            <a:r>
              <a:rPr lang="en-US" dirty="0"/>
              <a:t>It!</a:t>
            </a:r>
          </a:p>
        </p:txBody>
      </p:sp>
      <p:sp>
        <p:nvSpPr>
          <p:cNvPr id="6" name="Text Placeholder 5">
            <a:extLst>
              <a:ext uri="{FF2B5EF4-FFF2-40B4-BE49-F238E27FC236}">
                <a16:creationId xmlns:a16="http://schemas.microsoft.com/office/drawing/2014/main" id="{0DE48DD0-7B9A-4A12-AFC3-495AB460DC1D}"/>
              </a:ext>
            </a:extLst>
          </p:cNvPr>
          <p:cNvSpPr>
            <a:spLocks noGrp="1"/>
          </p:cNvSpPr>
          <p:nvPr>
            <p:ph type="body" sz="quarter" idx="26"/>
          </p:nvPr>
        </p:nvSpPr>
        <p:spPr/>
        <p:txBody>
          <a:bodyPr/>
          <a:lstStyle/>
          <a:p>
            <a:r>
              <a:rPr lang="en-US" dirty="0"/>
              <a:t>2 of 6</a:t>
            </a:r>
          </a:p>
        </p:txBody>
      </p:sp>
      <p:sp>
        <p:nvSpPr>
          <p:cNvPr id="23" name="Text Placeholder 22">
            <a:extLst>
              <a:ext uri="{FF2B5EF4-FFF2-40B4-BE49-F238E27FC236}">
                <a16:creationId xmlns:a16="http://schemas.microsoft.com/office/drawing/2014/main" id="{8E607507-D24C-4BA3-9FAC-3028C79F7148}"/>
              </a:ext>
            </a:extLst>
          </p:cNvPr>
          <p:cNvSpPr>
            <a:spLocks noGrp="1"/>
          </p:cNvSpPr>
          <p:nvPr>
            <p:ph type="body" sz="quarter" idx="32"/>
          </p:nvPr>
        </p:nvSpPr>
        <p:spPr/>
        <p:txBody>
          <a:bodyPr/>
          <a:lstStyle/>
          <a:p>
            <a:r>
              <a:rPr lang="en-US" dirty="0"/>
              <a:t>Input:</a:t>
            </a:r>
            <a:br>
              <a:rPr lang="en-US" dirty="0"/>
            </a:br>
            <a:r>
              <a:rPr lang="en-US" dirty="0"/>
              <a:t>Explore</a:t>
            </a:r>
            <a:br>
              <a:rPr lang="en-US" dirty="0"/>
            </a:br>
            <a:r>
              <a:rPr lang="en-US" dirty="0"/>
              <a:t>It!</a:t>
            </a:r>
          </a:p>
          <a:p>
            <a:endParaRPr lang="en-US" dirty="0"/>
          </a:p>
        </p:txBody>
      </p:sp>
      <p:sp>
        <p:nvSpPr>
          <p:cNvPr id="7" name="Text Placeholder 6">
            <a:extLst>
              <a:ext uri="{FF2B5EF4-FFF2-40B4-BE49-F238E27FC236}">
                <a16:creationId xmlns:a16="http://schemas.microsoft.com/office/drawing/2014/main" id="{E8530B71-279A-4261-995F-697018F740B9}"/>
              </a:ext>
            </a:extLst>
          </p:cNvPr>
          <p:cNvSpPr>
            <a:spLocks noGrp="1"/>
          </p:cNvSpPr>
          <p:nvPr>
            <p:ph type="body" sz="quarter" idx="28"/>
          </p:nvPr>
        </p:nvSpPr>
        <p:spPr/>
        <p:txBody>
          <a:bodyPr/>
          <a:lstStyle/>
          <a:p>
            <a:r>
              <a:rPr lang="en-US" dirty="0"/>
              <a:t>3 of 6</a:t>
            </a:r>
          </a:p>
        </p:txBody>
      </p:sp>
      <p:sp>
        <p:nvSpPr>
          <p:cNvPr id="20" name="Text Placeholder 19">
            <a:extLst>
              <a:ext uri="{FF2B5EF4-FFF2-40B4-BE49-F238E27FC236}">
                <a16:creationId xmlns:a16="http://schemas.microsoft.com/office/drawing/2014/main" id="{4086A220-4C75-47B2-9BB2-98BAED16FD24}"/>
              </a:ext>
            </a:extLst>
          </p:cNvPr>
          <p:cNvSpPr>
            <a:spLocks noGrp="1"/>
          </p:cNvSpPr>
          <p:nvPr>
            <p:ph type="body" sz="quarter" idx="29"/>
          </p:nvPr>
        </p:nvSpPr>
        <p:spPr/>
        <p:txBody>
          <a:bodyPr/>
          <a:lstStyle/>
          <a:p>
            <a:r>
              <a:rPr lang="en-US" dirty="0"/>
              <a:t>Input:</a:t>
            </a:r>
            <a:br>
              <a:rPr lang="en-US" dirty="0"/>
            </a:br>
            <a:r>
              <a:rPr lang="en-US" dirty="0"/>
              <a:t>Explore</a:t>
            </a:r>
            <a:br>
              <a:rPr lang="en-US" dirty="0"/>
            </a:br>
            <a:r>
              <a:rPr lang="en-US" dirty="0"/>
              <a:t>It!</a:t>
            </a:r>
          </a:p>
          <a:p>
            <a:endParaRPr lang="en-US" dirty="0"/>
          </a:p>
        </p:txBody>
      </p:sp>
      <p:sp>
        <p:nvSpPr>
          <p:cNvPr id="8" name="Text Placeholder 7">
            <a:extLst>
              <a:ext uri="{FF2B5EF4-FFF2-40B4-BE49-F238E27FC236}">
                <a16:creationId xmlns:a16="http://schemas.microsoft.com/office/drawing/2014/main" id="{F222263B-9122-496C-AEA1-18B7ECB19D49}"/>
              </a:ext>
            </a:extLst>
          </p:cNvPr>
          <p:cNvSpPr>
            <a:spLocks noGrp="1"/>
          </p:cNvSpPr>
          <p:nvPr>
            <p:ph type="body" sz="quarter" idx="30"/>
          </p:nvPr>
        </p:nvSpPr>
        <p:spPr/>
        <p:txBody>
          <a:bodyPr/>
          <a:lstStyle/>
          <a:p>
            <a:r>
              <a:rPr lang="en-US" dirty="0"/>
              <a:t>4 of 6</a:t>
            </a:r>
          </a:p>
        </p:txBody>
      </p:sp>
      <p:sp>
        <p:nvSpPr>
          <p:cNvPr id="2" name="Rectangle 1">
            <a:extLst>
              <a:ext uri="{FF2B5EF4-FFF2-40B4-BE49-F238E27FC236}">
                <a16:creationId xmlns:a16="http://schemas.microsoft.com/office/drawing/2014/main" id="{AA22604B-3585-4794-801C-D9D1C316CC45}"/>
              </a:ext>
            </a:extLst>
          </p:cNvPr>
          <p:cNvSpPr/>
          <p:nvPr/>
        </p:nvSpPr>
        <p:spPr>
          <a:xfrm>
            <a:off x="1176921" y="204542"/>
            <a:ext cx="3560935" cy="1323439"/>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Prior to the Industrial Revolution, most of the trees in-between London and Manchester England had light bark and white lichens growing on them.</a:t>
            </a:r>
          </a:p>
        </p:txBody>
      </p:sp>
      <p:sp>
        <p:nvSpPr>
          <p:cNvPr id="3" name="Rectangle 2">
            <a:extLst>
              <a:ext uri="{FF2B5EF4-FFF2-40B4-BE49-F238E27FC236}">
                <a16:creationId xmlns:a16="http://schemas.microsoft.com/office/drawing/2014/main" id="{1D3C041B-067C-49D9-80D7-18B96B4FC3DC}"/>
              </a:ext>
            </a:extLst>
          </p:cNvPr>
          <p:cNvSpPr/>
          <p:nvPr/>
        </p:nvSpPr>
        <p:spPr>
          <a:xfrm>
            <a:off x="420622" y="1592922"/>
            <a:ext cx="4134352" cy="2062103"/>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Place all eight moths on the “Pre-Industrial Revolution” tree.</a:t>
            </a:r>
          </a:p>
          <a:p>
            <a:endParaRPr lang="en-US" sz="1600" dirty="0">
              <a:latin typeface="Verdana" panose="020B0604030504040204" pitchFamily="34" charset="0"/>
              <a:ea typeface="Verdana" panose="020B0604030504040204" pitchFamily="34" charset="0"/>
              <a:cs typeface="Verdana" panose="020B0604030504040204" pitchFamily="34" charset="0"/>
            </a:endParaRPr>
          </a:p>
          <a:p>
            <a:pPr marL="342900" indent="-342900">
              <a:buAutoNum type="arabicPeriod"/>
            </a:pPr>
            <a:r>
              <a:rPr lang="en-US" sz="1600" dirty="0">
                <a:latin typeface="Verdana" panose="020B0604030504040204" pitchFamily="34" charset="0"/>
                <a:ea typeface="Verdana" panose="020B0604030504040204" pitchFamily="34" charset="0"/>
                <a:cs typeface="Verdana" panose="020B0604030504040204" pitchFamily="34" charset="0"/>
              </a:rPr>
              <a:t>If you were a predator bird, which moth would be easier prey to hunt? Why?</a:t>
            </a:r>
          </a:p>
          <a:p>
            <a:pPr marL="342900" indent="-342900">
              <a:buAutoNum type="arabicPeriod"/>
            </a:pPr>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Remove those moths.</a:t>
            </a:r>
          </a:p>
        </p:txBody>
      </p:sp>
      <p:sp>
        <p:nvSpPr>
          <p:cNvPr id="4" name="Rectangle 3">
            <a:extLst>
              <a:ext uri="{FF2B5EF4-FFF2-40B4-BE49-F238E27FC236}">
                <a16:creationId xmlns:a16="http://schemas.microsoft.com/office/drawing/2014/main" id="{7BF34A68-B71B-4150-9A62-9BB44FAC174D}"/>
              </a:ext>
            </a:extLst>
          </p:cNvPr>
          <p:cNvSpPr/>
          <p:nvPr/>
        </p:nvSpPr>
        <p:spPr>
          <a:xfrm>
            <a:off x="5503426" y="1343800"/>
            <a:ext cx="4134352" cy="1631216"/>
          </a:xfrm>
          <a:prstGeom prst="rect">
            <a:avLst/>
          </a:prstGeom>
        </p:spPr>
        <p:txBody>
          <a:bodyPr wrap="square">
            <a:spAutoFit/>
          </a:bodyPr>
          <a:lstStyle/>
          <a:p>
            <a:r>
              <a:rPr lang="en-US" sz="2000" dirty="0">
                <a:latin typeface="Verdana" panose="020B0604030504040204" pitchFamily="34" charset="0"/>
                <a:ea typeface="Verdana" panose="020B0604030504040204" pitchFamily="34" charset="0"/>
                <a:cs typeface="Verdana" panose="020B0604030504040204" pitchFamily="34" charset="0"/>
              </a:rPr>
              <a:t>Prior to the Industrial Revolution, black moths were very rare in this area of England because they were easily hunted by predators.  </a:t>
            </a:r>
          </a:p>
        </p:txBody>
      </p:sp>
      <p:sp>
        <p:nvSpPr>
          <p:cNvPr id="5" name="Rectangle 4">
            <a:extLst>
              <a:ext uri="{FF2B5EF4-FFF2-40B4-BE49-F238E27FC236}">
                <a16:creationId xmlns:a16="http://schemas.microsoft.com/office/drawing/2014/main" id="{95354CC8-AAF2-4AD3-8D60-500AAFB57943}"/>
              </a:ext>
            </a:extLst>
          </p:cNvPr>
          <p:cNvSpPr/>
          <p:nvPr/>
        </p:nvSpPr>
        <p:spPr>
          <a:xfrm>
            <a:off x="1194811" y="4144839"/>
            <a:ext cx="3543045" cy="1077218"/>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During the Industrial Revolution, the same trees became covered with soot from the new coal plants. The lichens also died off.</a:t>
            </a:r>
          </a:p>
        </p:txBody>
      </p:sp>
      <p:sp>
        <p:nvSpPr>
          <p:cNvPr id="10" name="Rectangle 9">
            <a:extLst>
              <a:ext uri="{FF2B5EF4-FFF2-40B4-BE49-F238E27FC236}">
                <a16:creationId xmlns:a16="http://schemas.microsoft.com/office/drawing/2014/main" id="{22131329-420C-475A-B49A-78BB877099AF}"/>
              </a:ext>
            </a:extLst>
          </p:cNvPr>
          <p:cNvSpPr/>
          <p:nvPr/>
        </p:nvSpPr>
        <p:spPr>
          <a:xfrm>
            <a:off x="420624" y="5237109"/>
            <a:ext cx="4358784" cy="2062103"/>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Place all eight moths on the “Post-Industrial Revolution” tree.</a:t>
            </a:r>
          </a:p>
          <a:p>
            <a:endParaRPr lang="en-US" sz="16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2"/>
            </a:pPr>
            <a:r>
              <a:rPr lang="en-US" sz="1600" dirty="0">
                <a:latin typeface="Verdana" panose="020B0604030504040204" pitchFamily="34" charset="0"/>
                <a:ea typeface="Verdana" panose="020B0604030504040204" pitchFamily="34" charset="0"/>
                <a:cs typeface="Verdana" panose="020B0604030504040204" pitchFamily="34" charset="0"/>
              </a:rPr>
              <a:t>If you were a predator bird, which moth would be easier prey to hunt? Why?</a:t>
            </a:r>
          </a:p>
          <a:p>
            <a:pPr marL="342900" indent="-342900">
              <a:buAutoNum type="arabicPeriod"/>
            </a:pPr>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Remove those moths.</a:t>
            </a:r>
          </a:p>
        </p:txBody>
      </p:sp>
      <p:sp>
        <p:nvSpPr>
          <p:cNvPr id="11" name="Rectangle 10">
            <a:extLst>
              <a:ext uri="{FF2B5EF4-FFF2-40B4-BE49-F238E27FC236}">
                <a16:creationId xmlns:a16="http://schemas.microsoft.com/office/drawing/2014/main" id="{E123328A-5DA0-4D13-AE84-5A935ECEBD7D}"/>
              </a:ext>
            </a:extLst>
          </p:cNvPr>
          <p:cNvSpPr/>
          <p:nvPr/>
        </p:nvSpPr>
        <p:spPr>
          <a:xfrm>
            <a:off x="6241352" y="4103424"/>
            <a:ext cx="3543045" cy="1569660"/>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After the beginning of the industrial revolution, the black moth population was nearly 98% of all moths in this region. This was a turnaround of nearly 100%.</a:t>
            </a:r>
          </a:p>
        </p:txBody>
      </p:sp>
      <p:sp>
        <p:nvSpPr>
          <p:cNvPr id="12" name="Rectangle 11">
            <a:extLst>
              <a:ext uri="{FF2B5EF4-FFF2-40B4-BE49-F238E27FC236}">
                <a16:creationId xmlns:a16="http://schemas.microsoft.com/office/drawing/2014/main" id="{0D888C29-4B19-444D-BF24-41F6072CAD94}"/>
              </a:ext>
            </a:extLst>
          </p:cNvPr>
          <p:cNvSpPr/>
          <p:nvPr/>
        </p:nvSpPr>
        <p:spPr>
          <a:xfrm>
            <a:off x="5503426" y="5742202"/>
            <a:ext cx="4358784" cy="1569660"/>
          </a:xfrm>
          <a:prstGeom prst="rect">
            <a:avLst/>
          </a:prstGeom>
        </p:spPr>
        <p:txBody>
          <a:bodyPr wrap="square">
            <a:spAutoFit/>
          </a:bodyPr>
          <a:lstStyle/>
          <a:p>
            <a:pPr marL="342900" indent="-342900">
              <a:buFont typeface="+mj-lt"/>
              <a:buAutoNum type="arabicPeriod" startAt="3"/>
            </a:pPr>
            <a:r>
              <a:rPr lang="en-US" sz="1600" dirty="0">
                <a:latin typeface="Verdana" panose="020B0604030504040204" pitchFamily="34" charset="0"/>
                <a:ea typeface="Verdana" panose="020B0604030504040204" pitchFamily="34" charset="0"/>
                <a:cs typeface="Verdana" panose="020B0604030504040204" pitchFamily="34" charset="0"/>
              </a:rPr>
              <a:t>Did the moths change color over this time period?</a:t>
            </a:r>
          </a:p>
          <a:p>
            <a:pPr marL="342900" indent="-342900">
              <a:buFont typeface="+mj-lt"/>
              <a:buAutoNum type="arabicPeriod" startAt="3"/>
            </a:pPr>
            <a:endParaRPr lang="en-US" sz="16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4"/>
            </a:pPr>
            <a:r>
              <a:rPr lang="en-US" sz="1600" dirty="0">
                <a:latin typeface="Verdana" panose="020B0604030504040204" pitchFamily="34" charset="0"/>
                <a:ea typeface="Verdana" panose="020B0604030504040204" pitchFamily="34" charset="0"/>
                <a:cs typeface="Verdana" panose="020B0604030504040204" pitchFamily="34" charset="0"/>
              </a:rPr>
              <a:t>Why were black moths the majority of the population during this time period?</a:t>
            </a:r>
          </a:p>
        </p:txBody>
      </p:sp>
    </p:spTree>
    <p:extLst>
      <p:ext uri="{BB962C8B-B14F-4D97-AF65-F5344CB8AC3E}">
        <p14:creationId xmlns:p14="http://schemas.microsoft.com/office/powerpoint/2010/main" val="1958689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F9C8D9E2-7CA9-486C-AA21-A627AD91D3D4}"/>
              </a:ext>
            </a:extLst>
          </p:cNvPr>
          <p:cNvSpPr>
            <a:spLocks noGrp="1"/>
          </p:cNvSpPr>
          <p:nvPr>
            <p:ph type="body" sz="quarter" idx="33"/>
          </p:nvPr>
        </p:nvSpPr>
        <p:spPr/>
        <p:txBody>
          <a:bodyPr/>
          <a:lstStyle/>
          <a:p>
            <a:r>
              <a:rPr lang="en-US" dirty="0"/>
              <a:t>5 of 6</a:t>
            </a:r>
          </a:p>
        </p:txBody>
      </p:sp>
      <p:sp>
        <p:nvSpPr>
          <p:cNvPr id="25" name="Text Placeholder 24">
            <a:extLst>
              <a:ext uri="{FF2B5EF4-FFF2-40B4-BE49-F238E27FC236}">
                <a16:creationId xmlns:a16="http://schemas.microsoft.com/office/drawing/2014/main" id="{C8313817-B4B6-4F86-949C-E169BF39777B}"/>
              </a:ext>
            </a:extLst>
          </p:cNvPr>
          <p:cNvSpPr>
            <a:spLocks noGrp="1"/>
          </p:cNvSpPr>
          <p:nvPr>
            <p:ph type="body" sz="quarter" idx="34"/>
          </p:nvPr>
        </p:nvSpPr>
        <p:spPr/>
        <p:txBody>
          <a:bodyPr/>
          <a:lstStyle/>
          <a:p>
            <a:r>
              <a:rPr lang="en-US" dirty="0"/>
              <a:t>Input:</a:t>
            </a:r>
            <a:br>
              <a:rPr lang="en-US" dirty="0"/>
            </a:br>
            <a:r>
              <a:rPr lang="en-US" dirty="0"/>
              <a:t>Explore</a:t>
            </a:r>
            <a:br>
              <a:rPr lang="en-US" dirty="0"/>
            </a:br>
            <a:r>
              <a:rPr lang="en-US" dirty="0"/>
              <a:t>It!</a:t>
            </a:r>
          </a:p>
        </p:txBody>
      </p:sp>
      <p:sp>
        <p:nvSpPr>
          <p:cNvPr id="6" name="Text Placeholder 5">
            <a:extLst>
              <a:ext uri="{FF2B5EF4-FFF2-40B4-BE49-F238E27FC236}">
                <a16:creationId xmlns:a16="http://schemas.microsoft.com/office/drawing/2014/main" id="{0DE48DD0-7B9A-4A12-AFC3-495AB460DC1D}"/>
              </a:ext>
            </a:extLst>
          </p:cNvPr>
          <p:cNvSpPr>
            <a:spLocks noGrp="1"/>
          </p:cNvSpPr>
          <p:nvPr>
            <p:ph type="body" sz="quarter" idx="26"/>
          </p:nvPr>
        </p:nvSpPr>
        <p:spPr/>
        <p:txBody>
          <a:bodyPr/>
          <a:lstStyle/>
          <a:p>
            <a:r>
              <a:rPr lang="en-US" dirty="0"/>
              <a:t>6 of 6</a:t>
            </a:r>
          </a:p>
        </p:txBody>
      </p:sp>
      <p:sp>
        <p:nvSpPr>
          <p:cNvPr id="23" name="Text Placeholder 22">
            <a:extLst>
              <a:ext uri="{FF2B5EF4-FFF2-40B4-BE49-F238E27FC236}">
                <a16:creationId xmlns:a16="http://schemas.microsoft.com/office/drawing/2014/main" id="{8E607507-D24C-4BA3-9FAC-3028C79F7148}"/>
              </a:ext>
            </a:extLst>
          </p:cNvPr>
          <p:cNvSpPr>
            <a:spLocks noGrp="1"/>
          </p:cNvSpPr>
          <p:nvPr>
            <p:ph type="body" sz="quarter" idx="32"/>
          </p:nvPr>
        </p:nvSpPr>
        <p:spPr/>
        <p:txBody>
          <a:bodyPr/>
          <a:lstStyle/>
          <a:p>
            <a:r>
              <a:rPr lang="en-US" dirty="0"/>
              <a:t>Input:</a:t>
            </a:r>
            <a:br>
              <a:rPr lang="en-US" dirty="0"/>
            </a:br>
            <a:r>
              <a:rPr lang="en-US" dirty="0"/>
              <a:t>Explore</a:t>
            </a:r>
            <a:br>
              <a:rPr lang="en-US" dirty="0"/>
            </a:br>
            <a:r>
              <a:rPr lang="en-US" dirty="0"/>
              <a:t>It!</a:t>
            </a:r>
          </a:p>
          <a:p>
            <a:endParaRPr lang="en-US" dirty="0"/>
          </a:p>
        </p:txBody>
      </p:sp>
      <p:sp>
        <p:nvSpPr>
          <p:cNvPr id="10" name="Rectangle 9">
            <a:extLst>
              <a:ext uri="{FF2B5EF4-FFF2-40B4-BE49-F238E27FC236}">
                <a16:creationId xmlns:a16="http://schemas.microsoft.com/office/drawing/2014/main" id="{F4F890A0-676E-45E6-BFA6-2290B9CFB14B}"/>
              </a:ext>
            </a:extLst>
          </p:cNvPr>
          <p:cNvSpPr/>
          <p:nvPr/>
        </p:nvSpPr>
        <p:spPr>
          <a:xfrm>
            <a:off x="304230" y="1203207"/>
            <a:ext cx="4590556" cy="2308324"/>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This process is called natural selection. </a:t>
            </a:r>
            <a:r>
              <a:rPr lang="en-US" sz="1600" b="1" dirty="0">
                <a:latin typeface="Verdana" panose="020B0604030504040204" pitchFamily="34" charset="0"/>
                <a:ea typeface="Verdana" panose="020B0604030504040204" pitchFamily="34" charset="0"/>
                <a:cs typeface="Verdana" panose="020B0604030504040204" pitchFamily="34" charset="0"/>
              </a:rPr>
              <a:t>Natural selection </a:t>
            </a:r>
            <a:r>
              <a:rPr lang="en-US" sz="1600" dirty="0">
                <a:latin typeface="Verdana" panose="020B0604030504040204" pitchFamily="34" charset="0"/>
                <a:ea typeface="Verdana" panose="020B0604030504040204" pitchFamily="34" charset="0"/>
                <a:cs typeface="Verdana" panose="020B0604030504040204" pitchFamily="34" charset="0"/>
              </a:rPr>
              <a:t>is the process by which organisms are enabled to adapt to specific environmental pressures, predators, changes in climate, or competition for food. They will tend to survive and reproduce in greater numbers than others of their kind.</a:t>
            </a:r>
          </a:p>
          <a:p>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11" name="Rectangle 10">
            <a:extLst>
              <a:ext uri="{FF2B5EF4-FFF2-40B4-BE49-F238E27FC236}">
                <a16:creationId xmlns:a16="http://schemas.microsoft.com/office/drawing/2014/main" id="{AF79775C-32A9-4987-971A-646DA991D74F}"/>
              </a:ext>
            </a:extLst>
          </p:cNvPr>
          <p:cNvSpPr/>
          <p:nvPr/>
        </p:nvSpPr>
        <p:spPr>
          <a:xfrm>
            <a:off x="5442268" y="1189843"/>
            <a:ext cx="4272672" cy="2862322"/>
          </a:xfrm>
          <a:prstGeom prst="rect">
            <a:avLst/>
          </a:prstGeom>
        </p:spPr>
        <p:txBody>
          <a:bodyPr wrap="square">
            <a:spAutoFit/>
          </a:bodyPr>
          <a:lstStyle/>
          <a:p>
            <a:pPr marL="342900" indent="-342900">
              <a:buFont typeface="+mj-lt"/>
              <a:buAutoNum type="arabicPeriod" startAt="5"/>
            </a:pPr>
            <a:r>
              <a:rPr lang="en-US" sz="2000" dirty="0">
                <a:latin typeface="Verdana" panose="020B0604030504040204" pitchFamily="34" charset="0"/>
                <a:ea typeface="Verdana" panose="020B0604030504040204" pitchFamily="34" charset="0"/>
                <a:cs typeface="Verdana" panose="020B0604030504040204" pitchFamily="34" charset="0"/>
              </a:rPr>
              <a:t>Think about long-neck and short-neck giraffes. What would happen over time if all the shrubs and lower leaves on the trees disappeared?</a:t>
            </a:r>
          </a:p>
          <a:p>
            <a:pPr marL="342900" indent="-342900">
              <a:buFont typeface="+mj-lt"/>
              <a:buAutoNum type="arabicPeriod" startAt="5"/>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6"/>
            </a:pPr>
            <a:r>
              <a:rPr lang="en-US" sz="2000" dirty="0">
                <a:latin typeface="Verdana" panose="020B0604030504040204" pitchFamily="34" charset="0"/>
                <a:ea typeface="Verdana" panose="020B0604030504040204" pitchFamily="34" charset="0"/>
                <a:cs typeface="Verdana" panose="020B0604030504040204" pitchFamily="34" charset="0"/>
              </a:rPr>
              <a:t>Would the short neck giraffes grow longer necks?</a:t>
            </a:r>
          </a:p>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D5FC1BDB-696D-DA4F-84C2-FE1683308711}"/>
              </a:ext>
            </a:extLst>
          </p:cNvPr>
          <p:cNvSpPr/>
          <p:nvPr/>
        </p:nvSpPr>
        <p:spPr>
          <a:xfrm>
            <a:off x="5098809" y="3997234"/>
            <a:ext cx="4959591" cy="37751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9416A90-E30E-C641-BF50-C320CA074CFF}"/>
              </a:ext>
            </a:extLst>
          </p:cNvPr>
          <p:cNvSpPr/>
          <p:nvPr/>
        </p:nvSpPr>
        <p:spPr>
          <a:xfrm>
            <a:off x="0" y="3997234"/>
            <a:ext cx="5199017" cy="37751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9155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381" y="114300"/>
            <a:ext cx="9304019" cy="7543801"/>
          </a:xfrm>
          <a:prstGeom prst="rect">
            <a:avLst/>
          </a:prstGeom>
        </p:spPr>
      </p:pic>
      <p:sp>
        <p:nvSpPr>
          <p:cNvPr id="16" name="TextBox 15"/>
          <p:cNvSpPr txBox="1"/>
          <p:nvPr/>
        </p:nvSpPr>
        <p:spPr>
          <a:xfrm rot="16200000">
            <a:off x="-2192020" y="2813859"/>
            <a:ext cx="5159443" cy="430887"/>
          </a:xfrm>
          <a:prstGeom prst="rect">
            <a:avLst/>
          </a:prstGeom>
          <a:noFill/>
        </p:spPr>
        <p:txBody>
          <a:bodyPr wrap="square" rtlCol="0">
            <a:spAutoFit/>
          </a:bodyPr>
          <a:lstStyle/>
          <a:p>
            <a:r>
              <a:rPr lang="en-US" sz="2200" dirty="0">
                <a:latin typeface="Verdana" panose="020B0604030504040204" pitchFamily="34" charset="0"/>
                <a:ea typeface="Verdana" panose="020B0604030504040204" pitchFamily="34" charset="0"/>
                <a:cs typeface="Verdana" panose="020B0604030504040204" pitchFamily="34" charset="0"/>
              </a:rPr>
              <a:t>Pre-Industrial Revolution</a:t>
            </a:r>
          </a:p>
        </p:txBody>
      </p:sp>
    </p:spTree>
    <p:extLst>
      <p:ext uri="{BB962C8B-B14F-4D97-AF65-F5344CB8AC3E}">
        <p14:creationId xmlns:p14="http://schemas.microsoft.com/office/powerpoint/2010/main" val="2449542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380" y="114300"/>
            <a:ext cx="9304020" cy="7543800"/>
          </a:xfrm>
          <a:prstGeom prst="rect">
            <a:avLst/>
          </a:prstGeom>
        </p:spPr>
      </p:pic>
      <p:sp>
        <p:nvSpPr>
          <p:cNvPr id="6" name="TextBox 5"/>
          <p:cNvSpPr txBox="1"/>
          <p:nvPr/>
        </p:nvSpPr>
        <p:spPr>
          <a:xfrm rot="16200000">
            <a:off x="-2192020" y="2813859"/>
            <a:ext cx="5159443" cy="430887"/>
          </a:xfrm>
          <a:prstGeom prst="rect">
            <a:avLst/>
          </a:prstGeom>
          <a:noFill/>
        </p:spPr>
        <p:txBody>
          <a:bodyPr wrap="square" rtlCol="0">
            <a:spAutoFit/>
          </a:bodyPr>
          <a:lstStyle/>
          <a:p>
            <a:r>
              <a:rPr lang="en-US" sz="2200" dirty="0">
                <a:latin typeface="Verdana" panose="020B0604030504040204" pitchFamily="34" charset="0"/>
                <a:ea typeface="Verdana" panose="020B0604030504040204" pitchFamily="34" charset="0"/>
                <a:cs typeface="Verdana" panose="020B0604030504040204" pitchFamily="34" charset="0"/>
              </a:rPr>
              <a:t>Post-Industrial Revolution</a:t>
            </a:r>
          </a:p>
        </p:txBody>
      </p:sp>
    </p:spTree>
    <p:extLst>
      <p:ext uri="{BB962C8B-B14F-4D97-AF65-F5344CB8AC3E}">
        <p14:creationId xmlns:p14="http://schemas.microsoft.com/office/powerpoint/2010/main" val="549047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6198" r="95313"/>
                    </a14:imgEffect>
                  </a14:imgLayer>
                </a14:imgProps>
              </a:ext>
              <a:ext uri="{28A0092B-C50C-407E-A947-70E740481C1C}">
                <a14:useLocalDpi xmlns:a14="http://schemas.microsoft.com/office/drawing/2010/main" val="0"/>
              </a:ext>
            </a:extLst>
          </a:blip>
          <a:stretch>
            <a:fillRect/>
          </a:stretch>
        </p:blipFill>
        <p:spPr>
          <a:xfrm>
            <a:off x="2095500" y="444341"/>
            <a:ext cx="2581656" cy="1721104"/>
          </a:xfrm>
          <a:prstGeom prst="rect">
            <a:avLst/>
          </a:prstGeom>
        </p:spPr>
      </p:pic>
      <p:pic>
        <p:nvPicPr>
          <p:cNvPr id="5" name="Picture 4"/>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4115" r="96094"/>
                    </a14:imgEffect>
                  </a14:imgLayer>
                </a14:imgProps>
              </a:ext>
              <a:ext uri="{28A0092B-C50C-407E-A947-70E740481C1C}">
                <a14:useLocalDpi xmlns:a14="http://schemas.microsoft.com/office/drawing/2010/main" val="0"/>
              </a:ext>
            </a:extLst>
          </a:blip>
          <a:stretch>
            <a:fillRect/>
          </a:stretch>
        </p:blipFill>
        <p:spPr>
          <a:xfrm>
            <a:off x="5448300" y="321405"/>
            <a:ext cx="2766060" cy="1844040"/>
          </a:xfrm>
          <a:prstGeom prst="rect">
            <a:avLst/>
          </a:prstGeom>
        </p:spPr>
      </p:pic>
      <p:pic>
        <p:nvPicPr>
          <p:cNvPr id="6" name="Picture 5"/>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6198" r="95313"/>
                    </a14:imgEffect>
                  </a14:imgLayer>
                </a14:imgProps>
              </a:ext>
              <a:ext uri="{28A0092B-C50C-407E-A947-70E740481C1C}">
                <a14:useLocalDpi xmlns:a14="http://schemas.microsoft.com/office/drawing/2010/main" val="0"/>
              </a:ext>
            </a:extLst>
          </a:blip>
          <a:stretch>
            <a:fillRect/>
          </a:stretch>
        </p:blipFill>
        <p:spPr>
          <a:xfrm>
            <a:off x="2095500" y="2293620"/>
            <a:ext cx="2581656" cy="1721104"/>
          </a:xfrm>
          <a:prstGeom prst="rect">
            <a:avLst/>
          </a:prstGeom>
        </p:spPr>
      </p:pic>
      <p:pic>
        <p:nvPicPr>
          <p:cNvPr id="7" name="Picture 6"/>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6198" r="95313"/>
                    </a14:imgEffect>
                  </a14:imgLayer>
                </a14:imgProps>
              </a:ext>
              <a:ext uri="{28A0092B-C50C-407E-A947-70E740481C1C}">
                <a14:useLocalDpi xmlns:a14="http://schemas.microsoft.com/office/drawing/2010/main" val="0"/>
              </a:ext>
            </a:extLst>
          </a:blip>
          <a:stretch>
            <a:fillRect/>
          </a:stretch>
        </p:blipFill>
        <p:spPr>
          <a:xfrm>
            <a:off x="2116455" y="4009485"/>
            <a:ext cx="2581656" cy="1721104"/>
          </a:xfrm>
          <a:prstGeom prst="rect">
            <a:avLst/>
          </a:prstGeom>
        </p:spPr>
      </p:pic>
      <p:pic>
        <p:nvPicPr>
          <p:cNvPr id="8" name="Picture 7"/>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6198" r="95313"/>
                    </a14:imgEffect>
                  </a14:imgLayer>
                </a14:imgProps>
              </a:ext>
              <a:ext uri="{28A0092B-C50C-407E-A947-70E740481C1C}">
                <a14:useLocalDpi xmlns:a14="http://schemas.microsoft.com/office/drawing/2010/main" val="0"/>
              </a:ext>
            </a:extLst>
          </a:blip>
          <a:stretch>
            <a:fillRect/>
          </a:stretch>
        </p:blipFill>
        <p:spPr>
          <a:xfrm>
            <a:off x="2116455" y="5858764"/>
            <a:ext cx="2581656" cy="1721104"/>
          </a:xfrm>
          <a:prstGeom prst="rect">
            <a:avLst/>
          </a:prstGeom>
        </p:spPr>
      </p:pic>
      <p:pic>
        <p:nvPicPr>
          <p:cNvPr id="9" name="Picture 8"/>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4115" r="96094"/>
                    </a14:imgEffect>
                  </a14:imgLayer>
                </a14:imgProps>
              </a:ext>
              <a:ext uri="{28A0092B-C50C-407E-A947-70E740481C1C}">
                <a14:useLocalDpi xmlns:a14="http://schemas.microsoft.com/office/drawing/2010/main" val="0"/>
              </a:ext>
            </a:extLst>
          </a:blip>
          <a:stretch>
            <a:fillRect/>
          </a:stretch>
        </p:blipFill>
        <p:spPr>
          <a:xfrm>
            <a:off x="5448300" y="1958340"/>
            <a:ext cx="2766060" cy="1844040"/>
          </a:xfrm>
          <a:prstGeom prst="rect">
            <a:avLst/>
          </a:prstGeom>
        </p:spPr>
      </p:pic>
      <p:pic>
        <p:nvPicPr>
          <p:cNvPr id="10" name="Picture 9"/>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4115" r="96094"/>
                    </a14:imgEffect>
                  </a14:imgLayer>
                </a14:imgProps>
              </a:ext>
              <a:ext uri="{28A0092B-C50C-407E-A947-70E740481C1C}">
                <a14:useLocalDpi xmlns:a14="http://schemas.microsoft.com/office/drawing/2010/main" val="0"/>
              </a:ext>
            </a:extLst>
          </a:blip>
          <a:stretch>
            <a:fillRect/>
          </a:stretch>
        </p:blipFill>
        <p:spPr>
          <a:xfrm>
            <a:off x="5443061" y="3802380"/>
            <a:ext cx="2766060" cy="1844040"/>
          </a:xfrm>
          <a:prstGeom prst="rect">
            <a:avLst/>
          </a:prstGeom>
        </p:spPr>
      </p:pic>
      <p:pic>
        <p:nvPicPr>
          <p:cNvPr id="11" name="Picture 10"/>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4115" r="96094"/>
                    </a14:imgEffect>
                  </a14:imgLayer>
                </a14:imgProps>
              </a:ext>
              <a:ext uri="{28A0092B-C50C-407E-A947-70E740481C1C}">
                <a14:useLocalDpi xmlns:a14="http://schemas.microsoft.com/office/drawing/2010/main" val="0"/>
              </a:ext>
            </a:extLst>
          </a:blip>
          <a:stretch>
            <a:fillRect/>
          </a:stretch>
        </p:blipFill>
        <p:spPr>
          <a:xfrm>
            <a:off x="5443061" y="5439315"/>
            <a:ext cx="2766060" cy="1844040"/>
          </a:xfrm>
          <a:prstGeom prst="rect">
            <a:avLst/>
          </a:prstGeom>
        </p:spPr>
      </p:pic>
    </p:spTree>
    <p:extLst>
      <p:ext uri="{BB962C8B-B14F-4D97-AF65-F5344CB8AC3E}">
        <p14:creationId xmlns:p14="http://schemas.microsoft.com/office/powerpoint/2010/main" val="196774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Research It! Station Instructions</a:t>
            </a:r>
          </a:p>
        </p:txBody>
      </p:sp>
      <p:sp>
        <p:nvSpPr>
          <p:cNvPr id="6" name="TextBox 5">
            <a:extLst>
              <a:ext uri="{FF2B5EF4-FFF2-40B4-BE49-F238E27FC236}">
                <a16:creationId xmlns:a16="http://schemas.microsoft.com/office/drawing/2014/main" id="{C68EC044-1582-4060-AF1D-A9058966BED9}"/>
              </a:ext>
            </a:extLst>
          </p:cNvPr>
          <p:cNvSpPr txBox="1"/>
          <p:nvPr/>
        </p:nvSpPr>
        <p:spPr>
          <a:xfrm>
            <a:off x="7812725" y="6122221"/>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INPUT STATION</a:t>
            </a:r>
          </a:p>
        </p:txBody>
      </p:sp>
      <p:sp>
        <p:nvSpPr>
          <p:cNvPr id="2" name="Rectangle 1">
            <a:extLst>
              <a:ext uri="{FF2B5EF4-FFF2-40B4-BE49-F238E27FC236}">
                <a16:creationId xmlns:a16="http://schemas.microsoft.com/office/drawing/2014/main" id="{CED2AC38-A603-43C0-8740-47EFF7783D5C}"/>
              </a:ext>
            </a:extLst>
          </p:cNvPr>
          <p:cNvSpPr/>
          <p:nvPr/>
        </p:nvSpPr>
        <p:spPr>
          <a:xfrm>
            <a:off x="411480" y="1408176"/>
            <a:ext cx="9244584" cy="2585323"/>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Each member of the group will go to the website listed on task card #1.</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Complete the task cards in order.</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Every student will answer the questions from the task cards on the lab sheet in the Research It! section.</a:t>
            </a:r>
          </a:p>
          <a:p>
            <a:endParaRPr lang="en-US" sz="2400" dirty="0">
              <a:latin typeface="Verdana" panose="020B0604030504040204" pitchFamily="34" charset="0"/>
              <a:ea typeface="Verdana" panose="020B0604030504040204" pitchFamily="34" charset="0"/>
              <a:cs typeface="Verdana" panose="020B0604030504040204" pitchFamily="34" charset="0"/>
            </a:endParaRPr>
          </a:p>
          <a:p>
            <a:endParaRPr lang="en-US" sz="24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891906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00DAC2D-ECF2-4BD0-B7B2-51963FFB7E75}"/>
              </a:ext>
            </a:extLst>
          </p:cNvPr>
          <p:cNvSpPr>
            <a:spLocks noGrp="1"/>
          </p:cNvSpPr>
          <p:nvPr>
            <p:ph type="body" sz="quarter" idx="31"/>
          </p:nvPr>
        </p:nvSpPr>
        <p:spPr/>
        <p:txBody>
          <a:bodyPr/>
          <a:lstStyle/>
          <a:p>
            <a:r>
              <a:rPr lang="en-US" dirty="0"/>
              <a:t>Input:</a:t>
            </a:r>
            <a:br>
              <a:rPr lang="en-US" dirty="0"/>
            </a:br>
            <a:r>
              <a:rPr lang="en-US" dirty="0"/>
              <a:t>Research</a:t>
            </a:r>
            <a:br>
              <a:rPr lang="en-US" dirty="0"/>
            </a:br>
            <a:r>
              <a:rPr lang="en-US" dirty="0"/>
              <a:t>It!</a:t>
            </a:r>
          </a:p>
          <a:p>
            <a:endParaRPr lang="en-US" dirty="0"/>
          </a:p>
          <a:p>
            <a:endParaRPr lang="en-US" dirty="0"/>
          </a:p>
        </p:txBody>
      </p:sp>
      <p:sp>
        <p:nvSpPr>
          <p:cNvPr id="8" name="Text Placeholder 7">
            <a:extLst>
              <a:ext uri="{FF2B5EF4-FFF2-40B4-BE49-F238E27FC236}">
                <a16:creationId xmlns:a16="http://schemas.microsoft.com/office/drawing/2014/main" id="{E409DCA9-EE76-4367-B24A-5728F7823714}"/>
              </a:ext>
            </a:extLst>
          </p:cNvPr>
          <p:cNvSpPr>
            <a:spLocks noGrp="1"/>
          </p:cNvSpPr>
          <p:nvPr>
            <p:ph type="body" sz="quarter" idx="29"/>
          </p:nvPr>
        </p:nvSpPr>
        <p:spPr/>
        <p:txBody>
          <a:bodyPr/>
          <a:lstStyle/>
          <a:p>
            <a:r>
              <a:rPr lang="en-US" dirty="0"/>
              <a:t>Input:</a:t>
            </a:r>
            <a:br>
              <a:rPr lang="en-US" dirty="0"/>
            </a:br>
            <a:r>
              <a:rPr lang="en-US" dirty="0"/>
              <a:t>Research</a:t>
            </a:r>
            <a:br>
              <a:rPr lang="en-US" dirty="0"/>
            </a:br>
            <a:r>
              <a:rPr lang="en-US" dirty="0"/>
              <a:t>It!</a:t>
            </a:r>
          </a:p>
          <a:p>
            <a:endParaRPr lang="en-US" dirty="0"/>
          </a:p>
          <a:p>
            <a:endParaRPr lang="en-US" dirty="0"/>
          </a:p>
        </p:txBody>
      </p:sp>
      <p:sp>
        <p:nvSpPr>
          <p:cNvPr id="11" name="Text Placeholder 10">
            <a:extLst>
              <a:ext uri="{FF2B5EF4-FFF2-40B4-BE49-F238E27FC236}">
                <a16:creationId xmlns:a16="http://schemas.microsoft.com/office/drawing/2014/main" id="{6C8A8353-1E7C-4B97-9A7D-61672B53AFAF}"/>
              </a:ext>
            </a:extLst>
          </p:cNvPr>
          <p:cNvSpPr>
            <a:spLocks noGrp="1"/>
          </p:cNvSpPr>
          <p:nvPr>
            <p:ph type="body" sz="quarter" idx="32"/>
          </p:nvPr>
        </p:nvSpPr>
        <p:spPr/>
        <p:txBody>
          <a:bodyPr/>
          <a:lstStyle/>
          <a:p>
            <a:r>
              <a:rPr lang="en-US" dirty="0"/>
              <a:t>Input:</a:t>
            </a:r>
            <a:br>
              <a:rPr lang="en-US" dirty="0"/>
            </a:br>
            <a:r>
              <a:rPr lang="en-US" dirty="0"/>
              <a:t>Research</a:t>
            </a:r>
            <a:br>
              <a:rPr lang="en-US" dirty="0"/>
            </a:br>
            <a:r>
              <a:rPr lang="en-US" dirty="0"/>
              <a:t>It!</a:t>
            </a:r>
          </a:p>
          <a:p>
            <a:endParaRPr lang="en-US" dirty="0"/>
          </a:p>
          <a:p>
            <a:endParaRPr lang="en-US" dirty="0"/>
          </a:p>
        </p:txBody>
      </p:sp>
      <p:sp>
        <p:nvSpPr>
          <p:cNvPr id="25" name="Text Placeholder 24">
            <a:extLst>
              <a:ext uri="{FF2B5EF4-FFF2-40B4-BE49-F238E27FC236}">
                <a16:creationId xmlns:a16="http://schemas.microsoft.com/office/drawing/2014/main" id="{41856028-E945-4F98-8DE9-A45537BE1A05}"/>
              </a:ext>
            </a:extLst>
          </p:cNvPr>
          <p:cNvSpPr>
            <a:spLocks noGrp="1"/>
          </p:cNvSpPr>
          <p:nvPr>
            <p:ph type="body" sz="quarter" idx="33"/>
          </p:nvPr>
        </p:nvSpPr>
        <p:spPr/>
        <p:txBody>
          <a:bodyPr/>
          <a:lstStyle/>
          <a:p>
            <a:r>
              <a:rPr lang="en-US" dirty="0"/>
              <a:t>1 of 5</a:t>
            </a:r>
          </a:p>
        </p:txBody>
      </p:sp>
      <p:sp>
        <p:nvSpPr>
          <p:cNvPr id="13" name="Text Placeholder 12">
            <a:extLst>
              <a:ext uri="{FF2B5EF4-FFF2-40B4-BE49-F238E27FC236}">
                <a16:creationId xmlns:a16="http://schemas.microsoft.com/office/drawing/2014/main" id="{42240B39-4A58-4BD6-B9E6-E8658952C131}"/>
              </a:ext>
            </a:extLst>
          </p:cNvPr>
          <p:cNvSpPr>
            <a:spLocks noGrp="1"/>
          </p:cNvSpPr>
          <p:nvPr>
            <p:ph type="body" sz="quarter" idx="34"/>
          </p:nvPr>
        </p:nvSpPr>
        <p:spPr/>
        <p:txBody>
          <a:bodyPr/>
          <a:lstStyle/>
          <a:p>
            <a:r>
              <a:rPr lang="en-US" dirty="0"/>
              <a:t>Input:</a:t>
            </a:r>
            <a:br>
              <a:rPr lang="en-US" dirty="0"/>
            </a:br>
            <a:r>
              <a:rPr lang="en-US" dirty="0"/>
              <a:t>Research</a:t>
            </a:r>
            <a:br>
              <a:rPr lang="en-US" dirty="0"/>
            </a:br>
            <a:r>
              <a:rPr lang="en-US" dirty="0"/>
              <a:t>It!</a:t>
            </a:r>
          </a:p>
          <a:p>
            <a:endParaRPr lang="en-US" dirty="0"/>
          </a:p>
        </p:txBody>
      </p:sp>
      <p:sp>
        <p:nvSpPr>
          <p:cNvPr id="22" name="Text Placeholder 21">
            <a:extLst>
              <a:ext uri="{FF2B5EF4-FFF2-40B4-BE49-F238E27FC236}">
                <a16:creationId xmlns:a16="http://schemas.microsoft.com/office/drawing/2014/main" id="{530EE249-8F81-4535-9F01-9D6E550CE534}"/>
              </a:ext>
            </a:extLst>
          </p:cNvPr>
          <p:cNvSpPr>
            <a:spLocks noGrp="1"/>
          </p:cNvSpPr>
          <p:nvPr>
            <p:ph type="body" sz="quarter" idx="26"/>
          </p:nvPr>
        </p:nvSpPr>
        <p:spPr/>
        <p:txBody>
          <a:bodyPr/>
          <a:lstStyle/>
          <a:p>
            <a:r>
              <a:rPr lang="en-US" dirty="0"/>
              <a:t>2 of 5</a:t>
            </a:r>
          </a:p>
        </p:txBody>
      </p:sp>
      <p:sp>
        <p:nvSpPr>
          <p:cNvPr id="23" name="Text Placeholder 22">
            <a:extLst>
              <a:ext uri="{FF2B5EF4-FFF2-40B4-BE49-F238E27FC236}">
                <a16:creationId xmlns:a16="http://schemas.microsoft.com/office/drawing/2014/main" id="{81017378-5B2C-4AEA-8BDC-2330B10D9711}"/>
              </a:ext>
            </a:extLst>
          </p:cNvPr>
          <p:cNvSpPr>
            <a:spLocks noGrp="1"/>
          </p:cNvSpPr>
          <p:nvPr>
            <p:ph type="body" sz="quarter" idx="28"/>
          </p:nvPr>
        </p:nvSpPr>
        <p:spPr/>
        <p:txBody>
          <a:bodyPr/>
          <a:lstStyle/>
          <a:p>
            <a:r>
              <a:rPr lang="en-US" dirty="0"/>
              <a:t>3 of 5</a:t>
            </a:r>
          </a:p>
        </p:txBody>
      </p:sp>
      <p:sp>
        <p:nvSpPr>
          <p:cNvPr id="24" name="Text Placeholder 23">
            <a:extLst>
              <a:ext uri="{FF2B5EF4-FFF2-40B4-BE49-F238E27FC236}">
                <a16:creationId xmlns:a16="http://schemas.microsoft.com/office/drawing/2014/main" id="{37CC29AF-7BDC-473E-AFC5-E447345AF1F2}"/>
              </a:ext>
            </a:extLst>
          </p:cNvPr>
          <p:cNvSpPr>
            <a:spLocks noGrp="1"/>
          </p:cNvSpPr>
          <p:nvPr>
            <p:ph type="body" sz="quarter" idx="30"/>
          </p:nvPr>
        </p:nvSpPr>
        <p:spPr/>
        <p:txBody>
          <a:bodyPr/>
          <a:lstStyle/>
          <a:p>
            <a:r>
              <a:rPr lang="en-US" dirty="0"/>
              <a:t>4 o 5</a:t>
            </a:r>
          </a:p>
        </p:txBody>
      </p:sp>
      <p:sp>
        <p:nvSpPr>
          <p:cNvPr id="2" name="Rectangle 1">
            <a:extLst>
              <a:ext uri="{FF2B5EF4-FFF2-40B4-BE49-F238E27FC236}">
                <a16:creationId xmlns:a16="http://schemas.microsoft.com/office/drawing/2014/main" id="{32D72771-DDC7-46DE-8DE2-A1CB5811556A}"/>
              </a:ext>
            </a:extLst>
          </p:cNvPr>
          <p:cNvSpPr/>
          <p:nvPr/>
        </p:nvSpPr>
        <p:spPr>
          <a:xfrm>
            <a:off x="1146452" y="311153"/>
            <a:ext cx="3516987" cy="1200329"/>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Go to: </a:t>
            </a:r>
            <a:r>
              <a:rPr lang="en-US" dirty="0">
                <a:latin typeface="Verdana" panose="020B0604030504040204" pitchFamily="34" charset="0"/>
                <a:ea typeface="Verdana" panose="020B0604030504040204" pitchFamily="34" charset="0"/>
                <a:cs typeface="Verdana" panose="020B0604030504040204" pitchFamily="34" charset="0"/>
                <a:hlinkClick r:id="rId2"/>
              </a:rPr>
              <a:t>https://askabiologist.asu.edu/peppered-moths-game/peppered-moth.html</a:t>
            </a:r>
            <a:r>
              <a:rPr lang="en-US" dirty="0">
                <a:latin typeface="Verdana" panose="020B0604030504040204" pitchFamily="34" charset="0"/>
                <a:ea typeface="Verdana" panose="020B0604030504040204" pitchFamily="34" charset="0"/>
                <a:cs typeface="Verdana" panose="020B0604030504040204" pitchFamily="34" charset="0"/>
              </a:rPr>
              <a:t> </a:t>
            </a:r>
          </a:p>
        </p:txBody>
      </p:sp>
      <p:sp>
        <p:nvSpPr>
          <p:cNvPr id="3" name="Rectangle 2">
            <a:extLst>
              <a:ext uri="{FF2B5EF4-FFF2-40B4-BE49-F238E27FC236}">
                <a16:creationId xmlns:a16="http://schemas.microsoft.com/office/drawing/2014/main" id="{075B79E4-6725-4008-8FAA-53B8095457F6}"/>
              </a:ext>
            </a:extLst>
          </p:cNvPr>
          <p:cNvSpPr/>
          <p:nvPr/>
        </p:nvSpPr>
        <p:spPr>
          <a:xfrm>
            <a:off x="584072" y="1880259"/>
            <a:ext cx="3935677" cy="923330"/>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Read about the Peppered Moth and answer the questions on the following cards.</a:t>
            </a:r>
          </a:p>
        </p:txBody>
      </p:sp>
      <p:sp>
        <p:nvSpPr>
          <p:cNvPr id="4" name="Rectangle 3">
            <a:extLst>
              <a:ext uri="{FF2B5EF4-FFF2-40B4-BE49-F238E27FC236}">
                <a16:creationId xmlns:a16="http://schemas.microsoft.com/office/drawing/2014/main" id="{2ABAC950-DDEF-4736-B53F-B6F71B746077}"/>
              </a:ext>
            </a:extLst>
          </p:cNvPr>
          <p:cNvSpPr/>
          <p:nvPr/>
        </p:nvSpPr>
        <p:spPr>
          <a:xfrm>
            <a:off x="6241352" y="271248"/>
            <a:ext cx="3516987" cy="923330"/>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On the “Peppered Moth” tab, read about the moth’s life cycle and predators.</a:t>
            </a:r>
          </a:p>
        </p:txBody>
      </p:sp>
      <p:sp>
        <p:nvSpPr>
          <p:cNvPr id="5" name="Rectangle 4">
            <a:extLst>
              <a:ext uri="{FF2B5EF4-FFF2-40B4-BE49-F238E27FC236}">
                <a16:creationId xmlns:a16="http://schemas.microsoft.com/office/drawing/2014/main" id="{44DEF8C1-A516-42D7-9497-89E27ADC5834}"/>
              </a:ext>
            </a:extLst>
          </p:cNvPr>
          <p:cNvSpPr/>
          <p:nvPr/>
        </p:nvSpPr>
        <p:spPr>
          <a:xfrm>
            <a:off x="5394963" y="1502820"/>
            <a:ext cx="4273094" cy="1938992"/>
          </a:xfrm>
          <a:prstGeom prst="rect">
            <a:avLst/>
          </a:prstGeom>
        </p:spPr>
        <p:txBody>
          <a:bodyPr wrap="square">
            <a:spAutoFit/>
          </a:bodyPr>
          <a:lstStyle/>
          <a:p>
            <a:pPr marL="342900" indent="-342900">
              <a:buFont typeface="+mj-lt"/>
              <a:buAutoNum type="arabicPeriod"/>
            </a:pPr>
            <a:r>
              <a:rPr lang="en-US" sz="2000" dirty="0">
                <a:latin typeface="Verdana" panose="020B0604030504040204" pitchFamily="34" charset="0"/>
                <a:ea typeface="Verdana" panose="020B0604030504040204" pitchFamily="34" charset="0"/>
                <a:cs typeface="Verdana" panose="020B0604030504040204" pitchFamily="34" charset="0"/>
              </a:rPr>
              <a:t>What color are the “typical” moths?</a:t>
            </a:r>
          </a:p>
          <a:p>
            <a:pPr marL="342900" indent="-342900">
              <a:buAutoNum type="arabicPeriod"/>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buAutoNum type="arabicPeriod"/>
            </a:pPr>
            <a:r>
              <a:rPr lang="en-US" sz="2000" dirty="0">
                <a:latin typeface="Verdana" panose="020B0604030504040204" pitchFamily="34" charset="0"/>
                <a:ea typeface="Verdana" panose="020B0604030504040204" pitchFamily="34" charset="0"/>
                <a:cs typeface="Verdana" panose="020B0604030504040204" pitchFamily="34" charset="0"/>
              </a:rPr>
              <a:t>Describe the trees Peppered Moths use to hide from predators.</a:t>
            </a:r>
          </a:p>
        </p:txBody>
      </p:sp>
      <p:sp>
        <p:nvSpPr>
          <p:cNvPr id="6" name="Rectangle 5">
            <a:extLst>
              <a:ext uri="{FF2B5EF4-FFF2-40B4-BE49-F238E27FC236}">
                <a16:creationId xmlns:a16="http://schemas.microsoft.com/office/drawing/2014/main" id="{DC36D45A-599F-437E-B9AA-E2FDB54AE409}"/>
              </a:ext>
            </a:extLst>
          </p:cNvPr>
          <p:cNvSpPr/>
          <p:nvPr/>
        </p:nvSpPr>
        <p:spPr>
          <a:xfrm>
            <a:off x="1196053" y="4191594"/>
            <a:ext cx="3516987" cy="1200329"/>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Click on the “How to Play” tab and read the instructions. Then click on the “Play Game” tab.</a:t>
            </a:r>
          </a:p>
        </p:txBody>
      </p:sp>
      <p:sp>
        <p:nvSpPr>
          <p:cNvPr id="7" name="Rectangle 6">
            <a:extLst>
              <a:ext uri="{FF2B5EF4-FFF2-40B4-BE49-F238E27FC236}">
                <a16:creationId xmlns:a16="http://schemas.microsoft.com/office/drawing/2014/main" id="{1A54D2E3-A5B0-4E0F-BAE6-C56614A8DF99}"/>
              </a:ext>
            </a:extLst>
          </p:cNvPr>
          <p:cNvSpPr/>
          <p:nvPr/>
        </p:nvSpPr>
        <p:spPr>
          <a:xfrm>
            <a:off x="584072" y="5527516"/>
            <a:ext cx="4128968" cy="1631216"/>
          </a:xfrm>
          <a:prstGeom prst="rect">
            <a:avLst/>
          </a:prstGeom>
        </p:spPr>
        <p:txBody>
          <a:bodyPr wrap="square">
            <a:spAutoFit/>
          </a:bodyPr>
          <a:lstStyle/>
          <a:p>
            <a:pPr marL="342900" indent="-342900">
              <a:buFont typeface="+mj-lt"/>
              <a:buAutoNum type="arabicPeriod" startAt="3"/>
            </a:pPr>
            <a:r>
              <a:rPr lang="en-US" sz="2000" dirty="0">
                <a:latin typeface="Verdana" panose="020B0604030504040204" pitchFamily="34" charset="0"/>
                <a:ea typeface="Verdana" panose="020B0604030504040204" pitchFamily="34" charset="0"/>
                <a:cs typeface="Verdana" panose="020B0604030504040204" pitchFamily="34" charset="0"/>
              </a:rPr>
              <a:t>Choose the “Light Forest” option. Record your results.</a:t>
            </a:r>
            <a:br>
              <a:rPr lang="en-US" sz="2000" dirty="0">
                <a:latin typeface="Verdana" panose="020B0604030504040204" pitchFamily="34" charset="0"/>
                <a:ea typeface="Verdana" panose="020B0604030504040204" pitchFamily="34" charset="0"/>
                <a:cs typeface="Verdana" panose="020B0604030504040204" pitchFamily="34" charset="0"/>
              </a:rPr>
            </a:br>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4"/>
            </a:pPr>
            <a:r>
              <a:rPr lang="en-US" sz="2000" dirty="0">
                <a:latin typeface="Verdana" panose="020B0604030504040204" pitchFamily="34" charset="0"/>
                <a:ea typeface="Verdana" panose="020B0604030504040204" pitchFamily="34" charset="0"/>
                <a:cs typeface="Verdana" panose="020B0604030504040204" pitchFamily="34" charset="0"/>
              </a:rPr>
              <a:t>Which type of moth is easier to catch?</a:t>
            </a:r>
          </a:p>
        </p:txBody>
      </p:sp>
      <p:sp>
        <p:nvSpPr>
          <p:cNvPr id="9" name="Rectangle 8">
            <a:extLst>
              <a:ext uri="{FF2B5EF4-FFF2-40B4-BE49-F238E27FC236}">
                <a16:creationId xmlns:a16="http://schemas.microsoft.com/office/drawing/2014/main" id="{051C2C85-9D2E-4355-ABA4-68A6EFDC60F2}"/>
              </a:ext>
            </a:extLst>
          </p:cNvPr>
          <p:cNvSpPr/>
          <p:nvPr/>
        </p:nvSpPr>
        <p:spPr>
          <a:xfrm>
            <a:off x="6241352" y="4058435"/>
            <a:ext cx="3647231" cy="1200329"/>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Click on the “How to Play” tab and read the instructions. Then click on the “Play Game” tab.</a:t>
            </a:r>
          </a:p>
        </p:txBody>
      </p:sp>
      <p:sp>
        <p:nvSpPr>
          <p:cNvPr id="12" name="Rectangle 11">
            <a:extLst>
              <a:ext uri="{FF2B5EF4-FFF2-40B4-BE49-F238E27FC236}">
                <a16:creationId xmlns:a16="http://schemas.microsoft.com/office/drawing/2014/main" id="{9DA85B22-504E-42FB-AEC6-D7B5BB7B63B5}"/>
              </a:ext>
            </a:extLst>
          </p:cNvPr>
          <p:cNvSpPr/>
          <p:nvPr/>
        </p:nvSpPr>
        <p:spPr>
          <a:xfrm>
            <a:off x="5550367" y="5525631"/>
            <a:ext cx="4207972" cy="1631216"/>
          </a:xfrm>
          <a:prstGeom prst="rect">
            <a:avLst/>
          </a:prstGeom>
        </p:spPr>
        <p:txBody>
          <a:bodyPr wrap="square">
            <a:spAutoFit/>
          </a:bodyPr>
          <a:lstStyle/>
          <a:p>
            <a:pPr marL="342900" indent="-342900">
              <a:buFont typeface="+mj-lt"/>
              <a:buAutoNum type="arabicPeriod" startAt="5"/>
            </a:pPr>
            <a:r>
              <a:rPr lang="en-US" sz="2000" dirty="0">
                <a:latin typeface="Verdana" panose="020B0604030504040204" pitchFamily="34" charset="0"/>
                <a:ea typeface="Verdana" panose="020B0604030504040204" pitchFamily="34" charset="0"/>
                <a:cs typeface="Verdana" panose="020B0604030504040204" pitchFamily="34" charset="0"/>
              </a:rPr>
              <a:t>Choose the “Dark Forest” option. Record your results.</a:t>
            </a:r>
            <a:br>
              <a:rPr lang="en-US" sz="2000" dirty="0">
                <a:latin typeface="Verdana" panose="020B0604030504040204" pitchFamily="34" charset="0"/>
                <a:ea typeface="Verdana" panose="020B0604030504040204" pitchFamily="34" charset="0"/>
                <a:cs typeface="Verdana" panose="020B0604030504040204" pitchFamily="34" charset="0"/>
              </a:rPr>
            </a:br>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6"/>
            </a:pPr>
            <a:r>
              <a:rPr lang="en-US" sz="2000" dirty="0">
                <a:latin typeface="Verdana" panose="020B0604030504040204" pitchFamily="34" charset="0"/>
                <a:ea typeface="Verdana" panose="020B0604030504040204" pitchFamily="34" charset="0"/>
                <a:cs typeface="Verdana" panose="020B0604030504040204" pitchFamily="34" charset="0"/>
              </a:rPr>
              <a:t>Which type of moth is easier to catch?</a:t>
            </a:r>
          </a:p>
        </p:txBody>
      </p:sp>
    </p:spTree>
    <p:extLst>
      <p:ext uri="{BB962C8B-B14F-4D97-AF65-F5344CB8AC3E}">
        <p14:creationId xmlns:p14="http://schemas.microsoft.com/office/powerpoint/2010/main" val="746212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42240B39-4A58-4BD6-B9E6-E8658952C131}"/>
              </a:ext>
            </a:extLst>
          </p:cNvPr>
          <p:cNvSpPr>
            <a:spLocks noGrp="1"/>
          </p:cNvSpPr>
          <p:nvPr>
            <p:ph type="body" sz="quarter" idx="34"/>
          </p:nvPr>
        </p:nvSpPr>
        <p:spPr/>
        <p:txBody>
          <a:bodyPr/>
          <a:lstStyle/>
          <a:p>
            <a:r>
              <a:rPr lang="en-US" dirty="0"/>
              <a:t>Input:</a:t>
            </a:r>
            <a:br>
              <a:rPr lang="en-US" dirty="0"/>
            </a:br>
            <a:r>
              <a:rPr lang="en-US" dirty="0"/>
              <a:t>Research</a:t>
            </a:r>
            <a:br>
              <a:rPr lang="en-US" dirty="0"/>
            </a:br>
            <a:r>
              <a:rPr lang="en-US" dirty="0"/>
              <a:t>It!</a:t>
            </a:r>
          </a:p>
        </p:txBody>
      </p:sp>
      <p:sp>
        <p:nvSpPr>
          <p:cNvPr id="25" name="Text Placeholder 24">
            <a:extLst>
              <a:ext uri="{FF2B5EF4-FFF2-40B4-BE49-F238E27FC236}">
                <a16:creationId xmlns:a16="http://schemas.microsoft.com/office/drawing/2014/main" id="{41856028-E945-4F98-8DE9-A45537BE1A05}"/>
              </a:ext>
            </a:extLst>
          </p:cNvPr>
          <p:cNvSpPr>
            <a:spLocks noGrp="1"/>
          </p:cNvSpPr>
          <p:nvPr>
            <p:ph type="body" sz="quarter" idx="33"/>
          </p:nvPr>
        </p:nvSpPr>
        <p:spPr/>
        <p:txBody>
          <a:bodyPr/>
          <a:lstStyle/>
          <a:p>
            <a:r>
              <a:rPr lang="en-US" dirty="0"/>
              <a:t>5 of 5</a:t>
            </a:r>
          </a:p>
        </p:txBody>
      </p:sp>
      <p:sp>
        <p:nvSpPr>
          <p:cNvPr id="14" name="Rectangle 13">
            <a:extLst>
              <a:ext uri="{FF2B5EF4-FFF2-40B4-BE49-F238E27FC236}">
                <a16:creationId xmlns:a16="http://schemas.microsoft.com/office/drawing/2014/main" id="{491DA5A5-EEEA-4B5E-B987-C36309E1EC7B}"/>
              </a:ext>
            </a:extLst>
          </p:cNvPr>
          <p:cNvSpPr/>
          <p:nvPr/>
        </p:nvSpPr>
        <p:spPr>
          <a:xfrm>
            <a:off x="1148795" y="165929"/>
            <a:ext cx="3619148" cy="1200329"/>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Click on the “Natural Selection” tab and read about Genetic Changes and Natural Selection.</a:t>
            </a:r>
          </a:p>
        </p:txBody>
      </p:sp>
      <p:sp>
        <p:nvSpPr>
          <p:cNvPr id="15" name="Rectangle 14">
            <a:extLst>
              <a:ext uri="{FF2B5EF4-FFF2-40B4-BE49-F238E27FC236}">
                <a16:creationId xmlns:a16="http://schemas.microsoft.com/office/drawing/2014/main" id="{8C32FF3D-438D-4E1C-A7E4-3C902CD502C8}"/>
              </a:ext>
            </a:extLst>
          </p:cNvPr>
          <p:cNvSpPr/>
          <p:nvPr/>
        </p:nvSpPr>
        <p:spPr>
          <a:xfrm>
            <a:off x="584072" y="1601876"/>
            <a:ext cx="4183871" cy="1754326"/>
          </a:xfrm>
          <a:prstGeom prst="rect">
            <a:avLst/>
          </a:prstGeom>
        </p:spPr>
        <p:txBody>
          <a:bodyPr wrap="square">
            <a:spAutoFit/>
          </a:bodyPr>
          <a:lstStyle/>
          <a:p>
            <a:pPr marL="342900" indent="-342900">
              <a:buFont typeface="+mj-lt"/>
              <a:buAutoNum type="arabicPeriod" startAt="7"/>
            </a:pPr>
            <a:r>
              <a:rPr lang="en-US" dirty="0">
                <a:latin typeface="Verdana" panose="020B0604030504040204" pitchFamily="34" charset="0"/>
                <a:ea typeface="Verdana" panose="020B0604030504040204" pitchFamily="34" charset="0"/>
                <a:cs typeface="Verdana" panose="020B0604030504040204" pitchFamily="34" charset="0"/>
              </a:rPr>
              <a:t>What causes the dark coloration of the moths?</a:t>
            </a:r>
          </a:p>
          <a:p>
            <a:pPr marL="342900" indent="-342900">
              <a:buFont typeface="+mj-lt"/>
              <a:buAutoNum type="arabicPeriod" startAt="7"/>
            </a:pPr>
            <a:endParaRPr lang="en-US"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8"/>
            </a:pPr>
            <a:r>
              <a:rPr lang="en-US" dirty="0">
                <a:latin typeface="Verdana" panose="020B0604030504040204" pitchFamily="34" charset="0"/>
                <a:ea typeface="Verdana" panose="020B0604030504040204" pitchFamily="34" charset="0"/>
                <a:cs typeface="Verdana" panose="020B0604030504040204" pitchFamily="34" charset="0"/>
              </a:rPr>
              <a:t>What happens to the number of dark moths as the forests become cleaner?</a:t>
            </a:r>
          </a:p>
        </p:txBody>
      </p:sp>
      <p:sp>
        <p:nvSpPr>
          <p:cNvPr id="6" name="Rectangle 5">
            <a:extLst>
              <a:ext uri="{FF2B5EF4-FFF2-40B4-BE49-F238E27FC236}">
                <a16:creationId xmlns:a16="http://schemas.microsoft.com/office/drawing/2014/main" id="{1A403EE8-51CA-7A46-9A13-E79015563E23}"/>
              </a:ext>
            </a:extLst>
          </p:cNvPr>
          <p:cNvSpPr/>
          <p:nvPr/>
        </p:nvSpPr>
        <p:spPr>
          <a:xfrm>
            <a:off x="5098809" y="3997234"/>
            <a:ext cx="4959591" cy="37751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6D202DE-80F6-E344-B9C2-46E1DB99896E}"/>
              </a:ext>
            </a:extLst>
          </p:cNvPr>
          <p:cNvSpPr/>
          <p:nvPr/>
        </p:nvSpPr>
        <p:spPr>
          <a:xfrm>
            <a:off x="0" y="3997234"/>
            <a:ext cx="5199017" cy="37751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AE27492-F99F-FB40-98AD-7E5BF7DFE969}"/>
              </a:ext>
            </a:extLst>
          </p:cNvPr>
          <p:cNvSpPr/>
          <p:nvPr/>
        </p:nvSpPr>
        <p:spPr>
          <a:xfrm>
            <a:off x="5098809" y="0"/>
            <a:ext cx="4959591" cy="39972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3407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Organize It! Station Instructions</a:t>
            </a:r>
          </a:p>
        </p:txBody>
      </p:sp>
      <p:sp>
        <p:nvSpPr>
          <p:cNvPr id="3" name="TextBox 2">
            <a:extLst>
              <a:ext uri="{FF2B5EF4-FFF2-40B4-BE49-F238E27FC236}">
                <a16:creationId xmlns:a16="http://schemas.microsoft.com/office/drawing/2014/main" id="{1FDC9FD8-B50F-44D7-A8F6-273A8429A27C}"/>
              </a:ext>
            </a:extLst>
          </p:cNvPr>
          <p:cNvSpPr txBox="1"/>
          <p:nvPr/>
        </p:nvSpPr>
        <p:spPr>
          <a:xfrm>
            <a:off x="8074276" y="6612942"/>
            <a:ext cx="1418939" cy="553998"/>
          </a:xfrm>
          <a:prstGeom prst="rect">
            <a:avLst/>
          </a:prstGeom>
          <a:noFill/>
        </p:spPr>
        <p:txBody>
          <a:bodyPr wrap="square" rtlCol="0">
            <a:spAutoFit/>
          </a:bodyPr>
          <a:lstStyle/>
          <a:p>
            <a:pPr algn="ctr"/>
            <a:r>
              <a:rPr lang="en-US" sz="1000" dirty="0">
                <a:latin typeface="Verdana" panose="020B0604030504040204" pitchFamily="34" charset="0"/>
                <a:ea typeface="Verdana" panose="020B0604030504040204" pitchFamily="34" charset="0"/>
              </a:rPr>
              <a:t>Do at least two input stations before this.</a:t>
            </a:r>
          </a:p>
        </p:txBody>
      </p:sp>
      <p:sp>
        <p:nvSpPr>
          <p:cNvPr id="6" name="TextBox 5">
            <a:extLst>
              <a:ext uri="{FF2B5EF4-FFF2-40B4-BE49-F238E27FC236}">
                <a16:creationId xmlns:a16="http://schemas.microsoft.com/office/drawing/2014/main" id="{4E2223C4-2348-4537-B1F8-953C9396A645}"/>
              </a:ext>
            </a:extLst>
          </p:cNvPr>
          <p:cNvSpPr txBox="1"/>
          <p:nvPr/>
        </p:nvSpPr>
        <p:spPr>
          <a:xfrm>
            <a:off x="7829607" y="5905056"/>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OUTPUT STATION</a:t>
            </a:r>
          </a:p>
        </p:txBody>
      </p:sp>
      <p:sp>
        <p:nvSpPr>
          <p:cNvPr id="2" name="Rectangle 1">
            <a:extLst>
              <a:ext uri="{FF2B5EF4-FFF2-40B4-BE49-F238E27FC236}">
                <a16:creationId xmlns:a16="http://schemas.microsoft.com/office/drawing/2014/main" id="{7650AA66-6327-4A86-88CA-C27B6FBFDA80}"/>
              </a:ext>
            </a:extLst>
          </p:cNvPr>
          <p:cNvSpPr/>
          <p:nvPr/>
        </p:nvSpPr>
        <p:spPr>
          <a:xfrm>
            <a:off x="406908" y="1303796"/>
            <a:ext cx="9244584" cy="4247317"/>
          </a:xfrm>
          <a:prstGeom prst="rect">
            <a:avLst/>
          </a:prstGeom>
        </p:spPr>
        <p:txBody>
          <a:bodyPr>
            <a:noAutofit/>
          </a:bodyPr>
          <a:lstStyle/>
          <a:p>
            <a:r>
              <a:rPr lang="en-US" sz="2000" dirty="0">
                <a:latin typeface="Verdana" panose="020B0604030504040204" pitchFamily="34" charset="0"/>
                <a:ea typeface="Verdana" panose="020B0604030504040204" pitchFamily="34" charset="0"/>
                <a:cs typeface="Verdana" panose="020B0604030504040204" pitchFamily="34" charset="0"/>
              </a:rPr>
              <a:t>It is recommended that you have completed at least </a:t>
            </a:r>
            <a:r>
              <a:rPr lang="en-US" sz="2000" b="1" dirty="0">
                <a:latin typeface="Verdana" panose="020B0604030504040204" pitchFamily="34" charset="0"/>
                <a:ea typeface="Verdana" panose="020B0604030504040204" pitchFamily="34" charset="0"/>
                <a:cs typeface="Verdana" panose="020B0604030504040204" pitchFamily="34" charset="0"/>
              </a:rPr>
              <a:t>two</a:t>
            </a:r>
            <a:r>
              <a:rPr lang="en-US" sz="2000" dirty="0">
                <a:latin typeface="Verdana" panose="020B0604030504040204" pitchFamily="34" charset="0"/>
                <a:ea typeface="Verdana" panose="020B0604030504040204" pitchFamily="34" charset="0"/>
                <a:cs typeface="Verdana" panose="020B0604030504040204" pitchFamily="34" charset="0"/>
              </a:rPr>
              <a:t> of the following stations before working at this station.</a:t>
            </a:r>
          </a:p>
          <a:p>
            <a:endParaRPr lang="en-US" sz="2000" dirty="0">
              <a:latin typeface="Verdana" panose="020B0604030504040204" pitchFamily="34" charset="0"/>
              <a:ea typeface="Verdana" panose="020B0604030504040204" pitchFamily="34" charset="0"/>
              <a:cs typeface="Verdana" panose="020B0604030504040204" pitchFamily="34" charset="0"/>
            </a:endParaRPr>
          </a:p>
          <a:p>
            <a:pPr>
              <a:buFontTx/>
              <a:buChar char="-"/>
            </a:pPr>
            <a:r>
              <a:rPr lang="en-US" sz="2000" dirty="0">
                <a:latin typeface="Verdana" panose="020B0604030504040204" pitchFamily="34" charset="0"/>
                <a:ea typeface="Verdana" panose="020B0604030504040204" pitchFamily="34" charset="0"/>
                <a:cs typeface="Verdana" panose="020B0604030504040204" pitchFamily="34" charset="0"/>
              </a:rPr>
              <a:t>Read It!</a:t>
            </a:r>
          </a:p>
          <a:p>
            <a:pPr>
              <a:buFontTx/>
              <a:buChar char="-"/>
            </a:pPr>
            <a:r>
              <a:rPr lang="en-US" sz="2000" dirty="0">
                <a:latin typeface="Verdana" panose="020B0604030504040204" pitchFamily="34" charset="0"/>
                <a:ea typeface="Verdana" panose="020B0604030504040204" pitchFamily="34" charset="0"/>
                <a:cs typeface="Verdana" panose="020B0604030504040204" pitchFamily="34" charset="0"/>
              </a:rPr>
              <a:t>Explore It!</a:t>
            </a:r>
          </a:p>
          <a:p>
            <a:pPr>
              <a:buFontTx/>
              <a:buChar char="-"/>
            </a:pPr>
            <a:r>
              <a:rPr lang="en-US" sz="2000" dirty="0">
                <a:latin typeface="Verdana" panose="020B0604030504040204" pitchFamily="34" charset="0"/>
                <a:ea typeface="Verdana" panose="020B0604030504040204" pitchFamily="34" charset="0"/>
                <a:cs typeface="Verdana" panose="020B0604030504040204" pitchFamily="34" charset="0"/>
              </a:rPr>
              <a:t>Watch It!</a:t>
            </a:r>
          </a:p>
          <a:p>
            <a:pPr>
              <a:buFontTx/>
              <a:buChar char="-"/>
            </a:pPr>
            <a:r>
              <a:rPr lang="en-US" sz="2000" dirty="0">
                <a:latin typeface="Verdana" panose="020B0604030504040204" pitchFamily="34" charset="0"/>
                <a:ea typeface="Verdana" panose="020B0604030504040204" pitchFamily="34" charset="0"/>
                <a:cs typeface="Verdana" panose="020B0604030504040204" pitchFamily="34" charset="0"/>
              </a:rPr>
              <a:t>Research It! </a:t>
            </a:r>
          </a:p>
          <a:p>
            <a:pPr>
              <a:buFontTx/>
              <a:buChar char="-"/>
            </a:pPr>
            <a:endParaRPr lang="en-US" sz="2000" dirty="0">
              <a:latin typeface="Verdana" panose="020B0604030504040204" pitchFamily="34" charset="0"/>
              <a:ea typeface="Verdana" panose="020B0604030504040204" pitchFamily="34" charset="0"/>
              <a:cs typeface="Verdana" panose="020B0604030504040204" pitchFamily="34" charset="0"/>
            </a:endParaRPr>
          </a:p>
          <a:p>
            <a:r>
              <a:rPr lang="en-US" sz="2000" dirty="0">
                <a:latin typeface="Verdana" panose="020B0604030504040204" pitchFamily="34" charset="0"/>
                <a:ea typeface="Verdana" panose="020B0604030504040204" pitchFamily="34" charset="0"/>
                <a:cs typeface="Verdana" panose="020B0604030504040204" pitchFamily="34" charset="0"/>
              </a:rPr>
              <a:t>Each group will organize the cards.  Have your teacher sign off you your Organize it section after it has been checked. </a:t>
            </a:r>
          </a:p>
          <a:p>
            <a:endParaRPr lang="en-US" sz="2000" dirty="0">
              <a:latin typeface="Verdana" panose="020B0604030504040204" pitchFamily="34" charset="0"/>
              <a:ea typeface="Verdana" panose="020B0604030504040204" pitchFamily="34" charset="0"/>
              <a:cs typeface="Verdana" panose="020B0604030504040204" pitchFamily="34" charset="0"/>
            </a:endParaRPr>
          </a:p>
          <a:p>
            <a:r>
              <a:rPr lang="en-US" sz="2000" dirty="0">
                <a:latin typeface="Verdana" panose="020B0604030504040204" pitchFamily="34" charset="0"/>
                <a:ea typeface="Verdana" panose="020B0604030504040204" pitchFamily="34" charset="0"/>
                <a:cs typeface="Verdana" panose="020B0604030504040204" pitchFamily="34" charset="0"/>
              </a:rPr>
              <a:t>Please mix up the cards again before the next group arrives at this station.  </a:t>
            </a:r>
          </a:p>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83029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5">
            <a:extLst>
              <a:ext uri="{FF2B5EF4-FFF2-40B4-BE49-F238E27FC236}">
                <a16:creationId xmlns:a16="http://schemas.microsoft.com/office/drawing/2014/main" id="{BFC55909-BC9F-42C9-983B-8EE768236902}"/>
              </a:ext>
            </a:extLst>
          </p:cNvPr>
          <p:cNvGraphicFramePr>
            <a:graphicFrameLocks noGrp="1"/>
          </p:cNvGraphicFramePr>
          <p:nvPr>
            <p:extLst>
              <p:ext uri="{D42A27DB-BD31-4B8C-83A1-F6EECF244321}">
                <p14:modId xmlns:p14="http://schemas.microsoft.com/office/powerpoint/2010/main" val="1111253284"/>
              </p:ext>
            </p:extLst>
          </p:nvPr>
        </p:nvGraphicFramePr>
        <p:xfrm>
          <a:off x="366712" y="1049414"/>
          <a:ext cx="9324976" cy="6218161"/>
        </p:xfrm>
        <a:graphic>
          <a:graphicData uri="http://schemas.openxmlformats.org/drawingml/2006/table">
            <a:tbl>
              <a:tblPr>
                <a:tableStyleId>{5940675A-B579-460E-94D1-54222C63F5DA}</a:tableStyleId>
              </a:tblPr>
              <a:tblGrid>
                <a:gridCol w="4662488">
                  <a:extLst>
                    <a:ext uri="{9D8B030D-6E8A-4147-A177-3AD203B41FA5}">
                      <a16:colId xmlns:a16="http://schemas.microsoft.com/office/drawing/2014/main" val="357169883"/>
                    </a:ext>
                  </a:extLst>
                </a:gridCol>
                <a:gridCol w="4662488">
                  <a:extLst>
                    <a:ext uri="{9D8B030D-6E8A-4147-A177-3AD203B41FA5}">
                      <a16:colId xmlns:a16="http://schemas.microsoft.com/office/drawing/2014/main" val="710284426"/>
                    </a:ext>
                  </a:extLst>
                </a:gridCol>
              </a:tblGrid>
              <a:tr h="1027727">
                <a:tc>
                  <a:txBody>
                    <a:bodyPr/>
                    <a:lstStyle/>
                    <a:p>
                      <a:pPr algn="ctr"/>
                      <a:r>
                        <a:rPr lang="en-US" sz="2400" b="1" dirty="0">
                          <a:solidFill>
                            <a:schemeClr val="tx1"/>
                          </a:solidFill>
                          <a:latin typeface="Verdana" panose="020B0604030504040204" pitchFamily="34" charset="0"/>
                          <a:ea typeface="Verdana" panose="020B0604030504040204" pitchFamily="34" charset="0"/>
                          <a:cs typeface="Verdana" panose="020B0604030504040204" pitchFamily="34" charset="0"/>
                        </a:rPr>
                        <a:t>Natural Selection</a:t>
                      </a:r>
                    </a:p>
                  </a:txBody>
                  <a:tcPr anchor="ctr">
                    <a:solidFill>
                      <a:srgbClr val="E2F0D9"/>
                    </a:solidFill>
                  </a:tcPr>
                </a:tc>
                <a:tc>
                  <a:txBody>
                    <a:bodyPr/>
                    <a:lstStyle/>
                    <a:p>
                      <a:pPr algn="ctr"/>
                      <a:r>
                        <a:rPr lang="en-US" sz="2400" b="1" dirty="0">
                          <a:solidFill>
                            <a:schemeClr val="tx1"/>
                          </a:solidFill>
                          <a:latin typeface="Verdana" panose="020B0604030504040204" pitchFamily="34" charset="0"/>
                          <a:ea typeface="Verdana" panose="020B0604030504040204" pitchFamily="34" charset="0"/>
                          <a:cs typeface="Verdana" panose="020B0604030504040204" pitchFamily="34" charset="0"/>
                        </a:rPr>
                        <a:t>Selective Breeding</a:t>
                      </a:r>
                    </a:p>
                  </a:txBody>
                  <a:tcPr anchor="ctr">
                    <a:solidFill>
                      <a:srgbClr val="E2F0D9"/>
                    </a:solidFill>
                  </a:tcPr>
                </a:tc>
                <a:extLst>
                  <a:ext uri="{0D108BD9-81ED-4DB2-BD59-A6C34878D82A}">
                    <a16:rowId xmlns:a16="http://schemas.microsoft.com/office/drawing/2014/main" val="1543434225"/>
                  </a:ext>
                </a:extLst>
              </a:tr>
              <a:tr h="1136729">
                <a:tc>
                  <a:txBody>
                    <a:bodyPr/>
                    <a:lstStyle/>
                    <a:p>
                      <a:pPr algn="ctr"/>
                      <a:r>
                        <a:rPr lang="en-US" sz="2000" dirty="0">
                          <a:latin typeface="Verdana" panose="020B0604030504040204" pitchFamily="34" charset="0"/>
                          <a:ea typeface="Verdana" panose="020B0604030504040204" pitchFamily="34" charset="0"/>
                          <a:cs typeface="Verdana" panose="020B0604030504040204" pitchFamily="34" charset="0"/>
                        </a:rPr>
                        <a:t>It takes place over a relatively long period of time.</a:t>
                      </a:r>
                    </a:p>
                  </a:txBody>
                  <a:tcPr anchor="ctr">
                    <a:noFill/>
                  </a:tcPr>
                </a:tc>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The process happens due to environmental activity.</a:t>
                      </a:r>
                    </a:p>
                  </a:txBody>
                  <a:tcPr anchor="ctr">
                    <a:noFill/>
                  </a:tcPr>
                </a:tc>
                <a:extLst>
                  <a:ext uri="{0D108BD9-81ED-4DB2-BD59-A6C34878D82A}">
                    <a16:rowId xmlns:a16="http://schemas.microsoft.com/office/drawing/2014/main" val="3428968705"/>
                  </a:ext>
                </a:extLst>
              </a:tr>
              <a:tr h="1136729">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It takes place over a relatively short period of time.</a:t>
                      </a:r>
                    </a:p>
                  </a:txBody>
                  <a:tcPr anchor="ctr">
                    <a:noFill/>
                  </a:tcPr>
                </a:tc>
                <a:tc>
                  <a:txBody>
                    <a:bodyPr/>
                    <a:lstStyle/>
                    <a:p>
                      <a:pPr algn="ctr"/>
                      <a:r>
                        <a:rPr lang="en-US" sz="2000" dirty="0">
                          <a:latin typeface="Verdana" panose="020B0604030504040204" pitchFamily="34" charset="0"/>
                          <a:ea typeface="Verdana" panose="020B0604030504040204" pitchFamily="34" charset="0"/>
                          <a:cs typeface="Verdana" panose="020B0604030504040204" pitchFamily="34" charset="0"/>
                        </a:rPr>
                        <a:t>Humans have a decision in the outcome of the offspring.</a:t>
                      </a:r>
                    </a:p>
                  </a:txBody>
                  <a:tcPr anchor="ctr">
                    <a:noFill/>
                  </a:tcPr>
                </a:tc>
                <a:extLst>
                  <a:ext uri="{0D108BD9-81ED-4DB2-BD59-A6C34878D82A}">
                    <a16:rowId xmlns:a16="http://schemas.microsoft.com/office/drawing/2014/main" val="4106978448"/>
                  </a:ext>
                </a:extLst>
              </a:tr>
              <a:tr h="1458488">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Apples have gotten much larger over the last 30 years due to customer demand.</a:t>
                      </a:r>
                    </a:p>
                  </a:txBody>
                  <a:tcPr anchor="ctr">
                    <a:noFill/>
                  </a:tcPr>
                </a:tc>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A Labradoodle is created by scientists to be hypoallergenic but still look similar to a Labrador.</a:t>
                      </a:r>
                    </a:p>
                  </a:txBody>
                  <a:tcPr anchor="ctr">
                    <a:noFill/>
                  </a:tcPr>
                </a:tc>
                <a:extLst>
                  <a:ext uri="{0D108BD9-81ED-4DB2-BD59-A6C34878D82A}">
                    <a16:rowId xmlns:a16="http://schemas.microsoft.com/office/drawing/2014/main" val="3580965713"/>
                  </a:ext>
                </a:extLst>
              </a:tr>
              <a:tr h="1458488">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Organisms do not choose to thrive but are selected because they are best adapted to the environment.</a:t>
                      </a:r>
                    </a:p>
                  </a:txBody>
                  <a:tcPr anchor="ctr">
                    <a:noFill/>
                  </a:tcPr>
                </a:tc>
                <a:tc>
                  <a:txBody>
                    <a:bodyPr/>
                    <a:lstStyle/>
                    <a:p>
                      <a:pPr marL="0" marR="0" lvl="0" indent="0" algn="ctr" defTabSz="1005791" rtl="0" eaLnBrk="1" fontAlgn="auto" latinLnBrk="0" hangingPunct="1">
                        <a:lnSpc>
                          <a:spcPct val="100000"/>
                        </a:lnSpc>
                        <a:spcBef>
                          <a:spcPts val="0"/>
                        </a:spcBef>
                        <a:spcAft>
                          <a:spcPts val="0"/>
                        </a:spcAft>
                        <a:buClrTx/>
                        <a:buSzTx/>
                        <a:buFontTx/>
                        <a:buNone/>
                        <a:tabLst/>
                        <a:defRPr/>
                      </a:pPr>
                      <a:r>
                        <a:rPr lang="en-US" sz="2000" dirty="0">
                          <a:latin typeface="Verdana" panose="020B0604030504040204" pitchFamily="34" charset="0"/>
                          <a:ea typeface="Verdana" panose="020B0604030504040204" pitchFamily="34" charset="0"/>
                          <a:cs typeface="Verdana" panose="020B0604030504040204" pitchFamily="34" charset="0"/>
                        </a:rPr>
                        <a:t>Excessive warmer temperatures in a region have caused rabbits with longer fur to slowly disappear.</a:t>
                      </a:r>
                    </a:p>
                  </a:txBody>
                  <a:tcPr anchor="ctr">
                    <a:noFill/>
                  </a:tcPr>
                </a:tc>
                <a:extLst>
                  <a:ext uri="{0D108BD9-81ED-4DB2-BD59-A6C34878D82A}">
                    <a16:rowId xmlns:a16="http://schemas.microsoft.com/office/drawing/2014/main" val="4004989967"/>
                  </a:ext>
                </a:extLst>
              </a:tr>
            </a:tbl>
          </a:graphicData>
        </a:graphic>
      </p:graphicFrame>
    </p:spTree>
    <p:extLst>
      <p:ext uri="{BB962C8B-B14F-4D97-AF65-F5344CB8AC3E}">
        <p14:creationId xmlns:p14="http://schemas.microsoft.com/office/powerpoint/2010/main" val="2904235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Illustrate It! Station Instructions</a:t>
            </a:r>
          </a:p>
        </p:txBody>
      </p:sp>
      <p:sp>
        <p:nvSpPr>
          <p:cNvPr id="6" name="TextBox 5">
            <a:extLst>
              <a:ext uri="{FF2B5EF4-FFF2-40B4-BE49-F238E27FC236}">
                <a16:creationId xmlns:a16="http://schemas.microsoft.com/office/drawing/2014/main" id="{6CD54AC4-3B53-4B0B-BDB6-C38E923CB164}"/>
              </a:ext>
            </a:extLst>
          </p:cNvPr>
          <p:cNvSpPr txBox="1"/>
          <p:nvPr/>
        </p:nvSpPr>
        <p:spPr>
          <a:xfrm>
            <a:off x="8074276" y="6612942"/>
            <a:ext cx="1418939" cy="553998"/>
          </a:xfrm>
          <a:prstGeom prst="rect">
            <a:avLst/>
          </a:prstGeom>
          <a:noFill/>
        </p:spPr>
        <p:txBody>
          <a:bodyPr wrap="square" rtlCol="0">
            <a:spAutoFit/>
          </a:bodyPr>
          <a:lstStyle/>
          <a:p>
            <a:pPr algn="ctr"/>
            <a:r>
              <a:rPr lang="en-US" sz="1000" dirty="0">
                <a:latin typeface="Verdana" panose="020B0604030504040204" pitchFamily="34" charset="0"/>
                <a:ea typeface="Verdana" panose="020B0604030504040204" pitchFamily="34" charset="0"/>
              </a:rPr>
              <a:t>Do at least two input stations before this.</a:t>
            </a:r>
          </a:p>
        </p:txBody>
      </p:sp>
      <p:sp>
        <p:nvSpPr>
          <p:cNvPr id="7" name="TextBox 6">
            <a:extLst>
              <a:ext uri="{FF2B5EF4-FFF2-40B4-BE49-F238E27FC236}">
                <a16:creationId xmlns:a16="http://schemas.microsoft.com/office/drawing/2014/main" id="{9271EBD8-052E-41FF-802E-43622EF3B99F}"/>
              </a:ext>
            </a:extLst>
          </p:cNvPr>
          <p:cNvSpPr txBox="1"/>
          <p:nvPr/>
        </p:nvSpPr>
        <p:spPr>
          <a:xfrm>
            <a:off x="7829607" y="5905056"/>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OUTPUT STATION</a:t>
            </a:r>
          </a:p>
        </p:txBody>
      </p:sp>
      <p:sp>
        <p:nvSpPr>
          <p:cNvPr id="2" name="Rectangle 1">
            <a:extLst>
              <a:ext uri="{FF2B5EF4-FFF2-40B4-BE49-F238E27FC236}">
                <a16:creationId xmlns:a16="http://schemas.microsoft.com/office/drawing/2014/main" id="{BB3A6663-A94D-42F9-B1A3-0644238DE658}"/>
              </a:ext>
            </a:extLst>
          </p:cNvPr>
          <p:cNvSpPr/>
          <p:nvPr/>
        </p:nvSpPr>
        <p:spPr>
          <a:xfrm>
            <a:off x="406908" y="1159458"/>
            <a:ext cx="9244584" cy="3139321"/>
          </a:xfrm>
          <a:prstGeom prst="rect">
            <a:avLst/>
          </a:prstGeom>
        </p:spPr>
        <p:txBody>
          <a:bodyPr>
            <a:noAutofit/>
          </a:bodyPr>
          <a:lstStyle/>
          <a:p>
            <a:r>
              <a:rPr lang="en-US" dirty="0">
                <a:latin typeface="Verdana" panose="020B0604030504040204" pitchFamily="34" charset="0"/>
                <a:ea typeface="Verdana" panose="020B0604030504040204" pitchFamily="34" charset="0"/>
                <a:cs typeface="Verdana" panose="020B0604030504040204" pitchFamily="34" charset="0"/>
              </a:rPr>
              <a:t>Each member of the group will draw a quick sketch on the lab sheet that shows they understand the concept being taught.  </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latin typeface="Verdana" panose="020B0604030504040204" pitchFamily="34" charset="0"/>
                <a:ea typeface="Verdana" panose="020B0604030504040204" pitchFamily="34" charset="0"/>
                <a:cs typeface="Verdana" panose="020B0604030504040204" pitchFamily="34" charset="0"/>
              </a:rPr>
              <a:t>Use the colored pencils and markers that are provided.</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latin typeface="Verdana" panose="020B0604030504040204" pitchFamily="34" charset="0"/>
                <a:ea typeface="Verdana" panose="020B0604030504040204" pitchFamily="34" charset="0"/>
                <a:cs typeface="Verdana" panose="020B0604030504040204" pitchFamily="34" charset="0"/>
              </a:rPr>
              <a:t>The directions for the sketch are provided on the task card at the table.</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latin typeface="Verdana" panose="020B0604030504040204" pitchFamily="34" charset="0"/>
                <a:ea typeface="Verdana" panose="020B0604030504040204" pitchFamily="34" charset="0"/>
                <a:cs typeface="Verdana" panose="020B0604030504040204" pitchFamily="34" charset="0"/>
              </a:rPr>
              <a:t>Use the colored pencils to draw bird beaks that would best be adapted for each situation. You will draw five beaks.</a:t>
            </a:r>
          </a:p>
          <a:p>
            <a:endParaRPr lang="en-US" dirty="0">
              <a:latin typeface="Verdana" panose="020B0604030504040204" pitchFamily="34" charset="0"/>
              <a:ea typeface="Verdana" panose="020B0604030504040204" pitchFamily="34" charset="0"/>
              <a:cs typeface="Verdana" panose="020B0604030504040204" pitchFamily="34" charset="0"/>
            </a:endParaRPr>
          </a:p>
          <a:p>
            <a:pPr marL="342900" indent="-342900">
              <a:buFontTx/>
              <a:buChar char="-"/>
            </a:pPr>
            <a:r>
              <a:rPr lang="en-US" dirty="0">
                <a:latin typeface="Verdana" panose="020B0604030504040204" pitchFamily="34" charset="0"/>
                <a:ea typeface="Verdana" panose="020B0604030504040204" pitchFamily="34" charset="0"/>
                <a:cs typeface="Verdana" panose="020B0604030504040204" pitchFamily="34" charset="0"/>
              </a:rPr>
              <a:t>Prey lives inside of small holes on trees</a:t>
            </a:r>
          </a:p>
          <a:p>
            <a:pPr marL="342900" indent="-342900">
              <a:buFontTx/>
              <a:buChar char="-"/>
            </a:pPr>
            <a:r>
              <a:rPr lang="en-US" dirty="0">
                <a:latin typeface="Verdana" panose="020B0604030504040204" pitchFamily="34" charset="0"/>
                <a:ea typeface="Verdana" panose="020B0604030504040204" pitchFamily="34" charset="0"/>
                <a:cs typeface="Verdana" panose="020B0604030504040204" pitchFamily="34" charset="0"/>
              </a:rPr>
              <a:t>Food is mostly nuts with a very hard shell</a:t>
            </a:r>
          </a:p>
          <a:p>
            <a:pPr marL="342900" indent="-342900">
              <a:buFontTx/>
              <a:buChar char="-"/>
            </a:pPr>
            <a:r>
              <a:rPr lang="en-US" dirty="0">
                <a:latin typeface="Verdana" panose="020B0604030504040204" pitchFamily="34" charset="0"/>
                <a:ea typeface="Verdana" panose="020B0604030504040204" pitchFamily="34" charset="0"/>
                <a:cs typeface="Verdana" panose="020B0604030504040204" pitchFamily="34" charset="0"/>
              </a:rPr>
              <a:t>Food needs to be scooped off of the ground</a:t>
            </a:r>
          </a:p>
          <a:p>
            <a:pPr marL="342900" indent="-342900">
              <a:buFontTx/>
              <a:buChar char="-"/>
            </a:pPr>
            <a:r>
              <a:rPr lang="en-US" dirty="0">
                <a:latin typeface="Verdana" panose="020B0604030504040204" pitchFamily="34" charset="0"/>
                <a:ea typeface="Verdana" panose="020B0604030504040204" pitchFamily="34" charset="0"/>
                <a:cs typeface="Verdana" panose="020B0604030504040204" pitchFamily="34" charset="0"/>
              </a:rPr>
              <a:t>Food is berries that live on cactus and are protected by long needles</a:t>
            </a:r>
          </a:p>
          <a:p>
            <a:pPr marL="342900" indent="-342900">
              <a:buFontTx/>
              <a:buChar char="-"/>
            </a:pPr>
            <a:r>
              <a:rPr lang="en-US" dirty="0">
                <a:latin typeface="Verdana" panose="020B0604030504040204" pitchFamily="34" charset="0"/>
                <a:ea typeface="Verdana" panose="020B0604030504040204" pitchFamily="34" charset="0"/>
                <a:cs typeface="Verdana" panose="020B0604030504040204" pitchFamily="34" charset="0"/>
              </a:rPr>
              <a:t>Food is a tough skinned berry that needs to be sliced open to eat</a:t>
            </a:r>
          </a:p>
          <a:p>
            <a:endParaRPr lang="en-US" dirty="0">
              <a:latin typeface="Verdana" panose="020B0604030504040204" pitchFamily="34" charset="0"/>
              <a:ea typeface="Verdana" panose="020B0604030504040204" pitchFamily="34" charset="0"/>
              <a:cs typeface="Verdana" panose="020B0604030504040204" pitchFamily="34" charset="0"/>
            </a:endParaRPr>
          </a:p>
          <a:p>
            <a:endParaRPr lang="en-US"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137943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Assess It! Station Instructions</a:t>
            </a:r>
          </a:p>
        </p:txBody>
      </p:sp>
      <p:sp>
        <p:nvSpPr>
          <p:cNvPr id="6" name="TextBox 5">
            <a:extLst>
              <a:ext uri="{FF2B5EF4-FFF2-40B4-BE49-F238E27FC236}">
                <a16:creationId xmlns:a16="http://schemas.microsoft.com/office/drawing/2014/main" id="{BC5027C0-C4CC-4668-B1BD-E9B9F377BBE8}"/>
              </a:ext>
            </a:extLst>
          </p:cNvPr>
          <p:cNvSpPr txBox="1"/>
          <p:nvPr/>
        </p:nvSpPr>
        <p:spPr>
          <a:xfrm>
            <a:off x="8074276" y="6612942"/>
            <a:ext cx="1418939" cy="553998"/>
          </a:xfrm>
          <a:prstGeom prst="rect">
            <a:avLst/>
          </a:prstGeom>
          <a:noFill/>
        </p:spPr>
        <p:txBody>
          <a:bodyPr wrap="square" rtlCol="0">
            <a:spAutoFit/>
          </a:bodyPr>
          <a:lstStyle/>
          <a:p>
            <a:pPr algn="ctr"/>
            <a:r>
              <a:rPr lang="en-US" sz="1000" dirty="0">
                <a:latin typeface="Verdana" panose="020B0604030504040204" pitchFamily="34" charset="0"/>
                <a:ea typeface="Verdana" panose="020B0604030504040204" pitchFamily="34" charset="0"/>
              </a:rPr>
              <a:t>Do at least two input stations before this.</a:t>
            </a:r>
          </a:p>
        </p:txBody>
      </p:sp>
      <p:sp>
        <p:nvSpPr>
          <p:cNvPr id="7" name="TextBox 6">
            <a:extLst>
              <a:ext uri="{FF2B5EF4-FFF2-40B4-BE49-F238E27FC236}">
                <a16:creationId xmlns:a16="http://schemas.microsoft.com/office/drawing/2014/main" id="{14D181DA-77AE-4166-B7E0-B76730DE2E1F}"/>
              </a:ext>
            </a:extLst>
          </p:cNvPr>
          <p:cNvSpPr txBox="1"/>
          <p:nvPr/>
        </p:nvSpPr>
        <p:spPr>
          <a:xfrm>
            <a:off x="7829607" y="5905056"/>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OUTPUT STATION</a:t>
            </a:r>
          </a:p>
        </p:txBody>
      </p:sp>
      <p:sp>
        <p:nvSpPr>
          <p:cNvPr id="2" name="Rectangle 1">
            <a:extLst>
              <a:ext uri="{FF2B5EF4-FFF2-40B4-BE49-F238E27FC236}">
                <a16:creationId xmlns:a16="http://schemas.microsoft.com/office/drawing/2014/main" id="{16FD3B49-F4FA-43B9-BA5C-5AB2CD9EFF32}"/>
              </a:ext>
            </a:extLst>
          </p:cNvPr>
          <p:cNvSpPr/>
          <p:nvPr/>
        </p:nvSpPr>
        <p:spPr>
          <a:xfrm>
            <a:off x="411480" y="1408176"/>
            <a:ext cx="9244584" cy="3139321"/>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It is recommended that you have completed at least </a:t>
            </a:r>
            <a:r>
              <a:rPr lang="en-US" sz="2400" b="1" dirty="0">
                <a:latin typeface="Verdana" panose="020B0604030504040204" pitchFamily="34" charset="0"/>
                <a:ea typeface="Verdana" panose="020B0604030504040204" pitchFamily="34" charset="0"/>
                <a:cs typeface="Verdana" panose="020B0604030504040204" pitchFamily="34" charset="0"/>
              </a:rPr>
              <a:t>two</a:t>
            </a:r>
            <a:r>
              <a:rPr lang="en-US" sz="2400" dirty="0">
                <a:latin typeface="Verdana" panose="020B0604030504040204" pitchFamily="34" charset="0"/>
                <a:ea typeface="Verdana" panose="020B0604030504040204" pitchFamily="34" charset="0"/>
                <a:cs typeface="Verdana" panose="020B0604030504040204" pitchFamily="34" charset="0"/>
              </a:rPr>
              <a:t> of the following stations before working at this station.</a:t>
            </a:r>
          </a:p>
          <a:p>
            <a:endParaRPr lang="en-US" sz="2400" dirty="0">
              <a:latin typeface="Verdana" panose="020B0604030504040204" pitchFamily="34" charset="0"/>
              <a:ea typeface="Verdana" panose="020B0604030504040204" pitchFamily="34" charset="0"/>
              <a:cs typeface="Verdana" panose="020B0604030504040204" pitchFamily="34" charset="0"/>
            </a:endParaRP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Read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Explore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Watch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Research It! </a:t>
            </a:r>
          </a:p>
          <a:p>
            <a:pPr>
              <a:buFontTx/>
              <a:buChar char="-"/>
            </a:pPr>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Each member will answer the questions from the task cards on the lab sheet in the Assess It! section.</a:t>
            </a:r>
          </a:p>
        </p:txBody>
      </p:sp>
    </p:spTree>
    <p:extLst>
      <p:ext uri="{BB962C8B-B14F-4D97-AF65-F5344CB8AC3E}">
        <p14:creationId xmlns:p14="http://schemas.microsoft.com/office/powerpoint/2010/main" val="12394718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409DCA9-EE76-4367-B24A-5728F7823714}"/>
              </a:ext>
            </a:extLst>
          </p:cNvPr>
          <p:cNvSpPr>
            <a:spLocks noGrp="1"/>
          </p:cNvSpPr>
          <p:nvPr>
            <p:ph type="body" sz="quarter" idx="29"/>
          </p:nvPr>
        </p:nvSpPr>
        <p:spPr/>
        <p:txBody>
          <a:bodyPr/>
          <a:lstStyle/>
          <a:p>
            <a:r>
              <a:rPr lang="en-US" dirty="0"/>
              <a:t>Output:</a:t>
            </a:r>
            <a:br>
              <a:rPr lang="en-US" dirty="0"/>
            </a:br>
            <a:r>
              <a:rPr lang="en-US" dirty="0"/>
              <a:t>Assess</a:t>
            </a:r>
            <a:br>
              <a:rPr lang="en-US" dirty="0"/>
            </a:br>
            <a:r>
              <a:rPr lang="en-US" dirty="0"/>
              <a:t>It!</a:t>
            </a:r>
          </a:p>
          <a:p>
            <a:endParaRPr lang="en-US" dirty="0"/>
          </a:p>
        </p:txBody>
      </p:sp>
      <p:sp>
        <p:nvSpPr>
          <p:cNvPr id="11" name="Text Placeholder 10">
            <a:extLst>
              <a:ext uri="{FF2B5EF4-FFF2-40B4-BE49-F238E27FC236}">
                <a16:creationId xmlns:a16="http://schemas.microsoft.com/office/drawing/2014/main" id="{6C8A8353-1E7C-4B97-9A7D-61672B53AFAF}"/>
              </a:ext>
            </a:extLst>
          </p:cNvPr>
          <p:cNvSpPr>
            <a:spLocks noGrp="1"/>
          </p:cNvSpPr>
          <p:nvPr>
            <p:ph type="body" sz="quarter" idx="32"/>
          </p:nvPr>
        </p:nvSpPr>
        <p:spPr/>
        <p:txBody>
          <a:bodyPr/>
          <a:lstStyle/>
          <a:p>
            <a:r>
              <a:rPr lang="en-US" dirty="0"/>
              <a:t>Output:</a:t>
            </a:r>
            <a:br>
              <a:rPr lang="en-US" dirty="0"/>
            </a:br>
            <a:r>
              <a:rPr lang="en-US" dirty="0"/>
              <a:t>Assess</a:t>
            </a:r>
            <a:br>
              <a:rPr lang="en-US" dirty="0"/>
            </a:br>
            <a:r>
              <a:rPr lang="en-US" dirty="0"/>
              <a:t>It!</a:t>
            </a:r>
          </a:p>
          <a:p>
            <a:endParaRPr lang="en-US" dirty="0"/>
          </a:p>
        </p:txBody>
      </p:sp>
      <p:sp>
        <p:nvSpPr>
          <p:cNvPr id="13" name="Text Placeholder 12">
            <a:extLst>
              <a:ext uri="{FF2B5EF4-FFF2-40B4-BE49-F238E27FC236}">
                <a16:creationId xmlns:a16="http://schemas.microsoft.com/office/drawing/2014/main" id="{42240B39-4A58-4BD6-B9E6-E8658952C131}"/>
              </a:ext>
            </a:extLst>
          </p:cNvPr>
          <p:cNvSpPr>
            <a:spLocks noGrp="1"/>
          </p:cNvSpPr>
          <p:nvPr>
            <p:ph type="body" sz="quarter" idx="34"/>
          </p:nvPr>
        </p:nvSpPr>
        <p:spPr/>
        <p:txBody>
          <a:bodyPr/>
          <a:lstStyle/>
          <a:p>
            <a:r>
              <a:rPr lang="en-US" dirty="0"/>
              <a:t>Output:</a:t>
            </a:r>
            <a:br>
              <a:rPr lang="en-US" dirty="0"/>
            </a:br>
            <a:r>
              <a:rPr lang="en-US" dirty="0"/>
              <a:t>Assess</a:t>
            </a:r>
            <a:br>
              <a:rPr lang="en-US" dirty="0"/>
            </a:br>
            <a:r>
              <a:rPr lang="en-US" dirty="0"/>
              <a:t>It!</a:t>
            </a:r>
          </a:p>
          <a:p>
            <a:endParaRPr lang="en-US" dirty="0"/>
          </a:p>
        </p:txBody>
      </p:sp>
      <p:sp>
        <p:nvSpPr>
          <p:cNvPr id="17" name="Text Placeholder 16">
            <a:extLst>
              <a:ext uri="{FF2B5EF4-FFF2-40B4-BE49-F238E27FC236}">
                <a16:creationId xmlns:a16="http://schemas.microsoft.com/office/drawing/2014/main" id="{CCF0A847-6986-4E64-A3F6-6D3398EFC11D}"/>
              </a:ext>
            </a:extLst>
          </p:cNvPr>
          <p:cNvSpPr>
            <a:spLocks noGrp="1"/>
          </p:cNvSpPr>
          <p:nvPr>
            <p:ph type="body" sz="quarter" idx="33"/>
          </p:nvPr>
        </p:nvSpPr>
        <p:spPr/>
        <p:txBody>
          <a:bodyPr/>
          <a:lstStyle/>
          <a:p>
            <a:r>
              <a:rPr lang="en-US" dirty="0"/>
              <a:t>1 of 4</a:t>
            </a:r>
          </a:p>
        </p:txBody>
      </p:sp>
      <p:sp>
        <p:nvSpPr>
          <p:cNvPr id="14" name="Text Placeholder 13">
            <a:extLst>
              <a:ext uri="{FF2B5EF4-FFF2-40B4-BE49-F238E27FC236}">
                <a16:creationId xmlns:a16="http://schemas.microsoft.com/office/drawing/2014/main" id="{B57007B5-4CC3-4AF6-AB02-31D7FD09F130}"/>
              </a:ext>
            </a:extLst>
          </p:cNvPr>
          <p:cNvSpPr>
            <a:spLocks noGrp="1"/>
          </p:cNvSpPr>
          <p:nvPr>
            <p:ph type="body" sz="quarter" idx="26"/>
          </p:nvPr>
        </p:nvSpPr>
        <p:spPr/>
        <p:txBody>
          <a:bodyPr/>
          <a:lstStyle/>
          <a:p>
            <a:r>
              <a:rPr lang="en-US" dirty="0"/>
              <a:t>2 of 4</a:t>
            </a:r>
          </a:p>
        </p:txBody>
      </p:sp>
      <p:sp>
        <p:nvSpPr>
          <p:cNvPr id="15" name="Text Placeholder 14">
            <a:extLst>
              <a:ext uri="{FF2B5EF4-FFF2-40B4-BE49-F238E27FC236}">
                <a16:creationId xmlns:a16="http://schemas.microsoft.com/office/drawing/2014/main" id="{079911B7-2FC7-403F-B77C-BDC0D7B270FA}"/>
              </a:ext>
            </a:extLst>
          </p:cNvPr>
          <p:cNvSpPr>
            <a:spLocks noGrp="1"/>
          </p:cNvSpPr>
          <p:nvPr>
            <p:ph type="body" sz="quarter" idx="28"/>
          </p:nvPr>
        </p:nvSpPr>
        <p:spPr/>
        <p:txBody>
          <a:bodyPr/>
          <a:lstStyle/>
          <a:p>
            <a:r>
              <a:rPr lang="en-US" dirty="0"/>
              <a:t>3 of 4</a:t>
            </a:r>
          </a:p>
        </p:txBody>
      </p:sp>
      <p:sp>
        <p:nvSpPr>
          <p:cNvPr id="16" name="Text Placeholder 15">
            <a:extLst>
              <a:ext uri="{FF2B5EF4-FFF2-40B4-BE49-F238E27FC236}">
                <a16:creationId xmlns:a16="http://schemas.microsoft.com/office/drawing/2014/main" id="{C63A2FC5-A138-4885-AC76-ABE9DA023802}"/>
              </a:ext>
            </a:extLst>
          </p:cNvPr>
          <p:cNvSpPr>
            <a:spLocks noGrp="1"/>
          </p:cNvSpPr>
          <p:nvPr>
            <p:ph type="body" sz="quarter" idx="30"/>
          </p:nvPr>
        </p:nvSpPr>
        <p:spPr/>
        <p:txBody>
          <a:bodyPr/>
          <a:lstStyle/>
          <a:p>
            <a:r>
              <a:rPr lang="en-US" dirty="0"/>
              <a:t>4 of 4</a:t>
            </a:r>
          </a:p>
        </p:txBody>
      </p:sp>
      <p:sp>
        <p:nvSpPr>
          <p:cNvPr id="10" name="Text Placeholder 9">
            <a:extLst>
              <a:ext uri="{FF2B5EF4-FFF2-40B4-BE49-F238E27FC236}">
                <a16:creationId xmlns:a16="http://schemas.microsoft.com/office/drawing/2014/main" id="{200DAC2D-ECF2-4BD0-B7B2-51963FFB7E75}"/>
              </a:ext>
            </a:extLst>
          </p:cNvPr>
          <p:cNvSpPr>
            <a:spLocks noGrp="1"/>
          </p:cNvSpPr>
          <p:nvPr>
            <p:ph type="body" sz="quarter" idx="31"/>
          </p:nvPr>
        </p:nvSpPr>
        <p:spPr/>
        <p:txBody>
          <a:bodyPr/>
          <a:lstStyle/>
          <a:p>
            <a:r>
              <a:rPr lang="en-US" dirty="0"/>
              <a:t>Output:</a:t>
            </a:r>
            <a:br>
              <a:rPr lang="en-US" dirty="0"/>
            </a:br>
            <a:r>
              <a:rPr lang="en-US" dirty="0"/>
              <a:t>Assess</a:t>
            </a:r>
            <a:br>
              <a:rPr lang="en-US" dirty="0"/>
            </a:br>
            <a:r>
              <a:rPr lang="en-US" dirty="0"/>
              <a:t>It!</a:t>
            </a:r>
          </a:p>
          <a:p>
            <a:endParaRPr lang="en-US" dirty="0"/>
          </a:p>
        </p:txBody>
      </p:sp>
      <p:sp>
        <p:nvSpPr>
          <p:cNvPr id="2" name="Rectangle 1">
            <a:extLst>
              <a:ext uri="{FF2B5EF4-FFF2-40B4-BE49-F238E27FC236}">
                <a16:creationId xmlns:a16="http://schemas.microsoft.com/office/drawing/2014/main" id="{23750922-BB0C-44B4-B9F4-847A683433A3}"/>
              </a:ext>
            </a:extLst>
          </p:cNvPr>
          <p:cNvSpPr/>
          <p:nvPr/>
        </p:nvSpPr>
        <p:spPr>
          <a:xfrm>
            <a:off x="1143001" y="196950"/>
            <a:ext cx="3732532" cy="1754326"/>
          </a:xfrm>
          <a:prstGeom prst="rect">
            <a:avLst/>
          </a:prstGeom>
        </p:spPr>
        <p:txBody>
          <a:bodyPr wrap="square">
            <a:spAutoFit/>
          </a:bodyPr>
          <a:lstStyle/>
          <a:p>
            <a:pPr marL="342900" indent="-342900">
              <a:buFont typeface="+mj-lt"/>
              <a:buAutoNum type="arabicPeriod"/>
            </a:pPr>
            <a:r>
              <a:rPr lang="en-US" dirty="0">
                <a:latin typeface="Verdana" panose="020B0604030504040204" pitchFamily="34" charset="0"/>
                <a:ea typeface="Verdana" panose="020B0604030504040204" pitchFamily="34" charset="0"/>
                <a:cs typeface="Verdana" panose="020B0604030504040204" pitchFamily="34" charset="0"/>
              </a:rPr>
              <a:t>A green rat snake that lives in the grass and a brown rat snake that lives in the desert is a form of ______________.</a:t>
            </a:r>
            <a:endParaRPr lang="en-US" i="1" dirty="0">
              <a:latin typeface="Verdana" panose="020B0604030504040204" pitchFamily="34" charset="0"/>
              <a:ea typeface="Verdana" panose="020B0604030504040204" pitchFamily="34" charset="0"/>
              <a:cs typeface="Verdana" panose="020B0604030504040204" pitchFamily="34" charset="0"/>
            </a:endParaRPr>
          </a:p>
          <a:p>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3" name="Rectangle 2">
            <a:extLst>
              <a:ext uri="{FF2B5EF4-FFF2-40B4-BE49-F238E27FC236}">
                <a16:creationId xmlns:a16="http://schemas.microsoft.com/office/drawing/2014/main" id="{FC026CCA-AD94-4797-9FFA-13B43565A669}"/>
              </a:ext>
            </a:extLst>
          </p:cNvPr>
          <p:cNvSpPr/>
          <p:nvPr/>
        </p:nvSpPr>
        <p:spPr>
          <a:xfrm>
            <a:off x="584072" y="1816960"/>
            <a:ext cx="3513909" cy="1877437"/>
          </a:xfrm>
          <a:prstGeom prst="rect">
            <a:avLst/>
          </a:prstGeom>
        </p:spPr>
        <p:txBody>
          <a:bodyPr wrap="square">
            <a:spAutoFit/>
          </a:bodyPr>
          <a:lstStyle/>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Human Genetic Modification</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Selective Breeding</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Natural Selection</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Artificial Breeding</a:t>
            </a:r>
          </a:p>
          <a:p>
            <a:pPr marL="342900" indent="-342900">
              <a:buAutoNum type="alphaUcPeriod"/>
            </a:pPr>
            <a:endParaRPr lang="en-US" sz="1600" dirty="0">
              <a:latin typeface="Verdana" panose="020B0604030504040204" pitchFamily="34" charset="0"/>
              <a:ea typeface="Verdana" panose="020B0604030504040204" pitchFamily="34" charset="0"/>
              <a:cs typeface="Verdana" panose="020B0604030504040204" pitchFamily="34" charset="0"/>
            </a:endParaRPr>
          </a:p>
          <a:p>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4" name="Rectangle 3">
            <a:extLst>
              <a:ext uri="{FF2B5EF4-FFF2-40B4-BE49-F238E27FC236}">
                <a16:creationId xmlns:a16="http://schemas.microsoft.com/office/drawing/2014/main" id="{B31E0AE1-D84C-4441-8316-B46298CF0AC6}"/>
              </a:ext>
            </a:extLst>
          </p:cNvPr>
          <p:cNvSpPr/>
          <p:nvPr/>
        </p:nvSpPr>
        <p:spPr>
          <a:xfrm>
            <a:off x="6172201" y="196950"/>
            <a:ext cx="5029200" cy="646331"/>
          </a:xfrm>
          <a:prstGeom prst="rect">
            <a:avLst/>
          </a:prstGeom>
        </p:spPr>
        <p:txBody>
          <a:bodyPr>
            <a:spAutoFit/>
          </a:bodyPr>
          <a:lstStyle/>
          <a:p>
            <a:pPr marL="342900" indent="-342900">
              <a:buFont typeface="+mj-lt"/>
              <a:buAutoNum type="arabicPeriod" startAt="2"/>
            </a:pPr>
            <a:r>
              <a:rPr lang="en-US" dirty="0">
                <a:latin typeface="Verdana" panose="020B0604030504040204" pitchFamily="34" charset="0"/>
                <a:ea typeface="Verdana" panose="020B0604030504040204" pitchFamily="34" charset="0"/>
                <a:cs typeface="Verdana" panose="020B0604030504040204" pitchFamily="34" charset="0"/>
              </a:rPr>
              <a:t>Which statement is incorrect </a:t>
            </a:r>
            <a:br>
              <a:rPr lang="en-US" dirty="0">
                <a:latin typeface="Verdana" panose="020B0604030504040204" pitchFamily="34" charset="0"/>
                <a:ea typeface="Verdana" panose="020B0604030504040204" pitchFamily="34" charset="0"/>
                <a:cs typeface="Verdana" panose="020B0604030504040204" pitchFamily="34" charset="0"/>
              </a:rPr>
            </a:br>
            <a:r>
              <a:rPr lang="en-US" dirty="0">
                <a:latin typeface="Verdana" panose="020B0604030504040204" pitchFamily="34" charset="0"/>
                <a:ea typeface="Verdana" panose="020B0604030504040204" pitchFamily="34" charset="0"/>
                <a:cs typeface="Verdana" panose="020B0604030504040204" pitchFamily="34" charset="0"/>
              </a:rPr>
              <a:t>about natural selection? </a:t>
            </a:r>
          </a:p>
        </p:txBody>
      </p:sp>
      <p:sp>
        <p:nvSpPr>
          <p:cNvPr id="5" name="Rectangle 4">
            <a:extLst>
              <a:ext uri="{FF2B5EF4-FFF2-40B4-BE49-F238E27FC236}">
                <a16:creationId xmlns:a16="http://schemas.microsoft.com/office/drawing/2014/main" id="{AF1D8052-BE50-4AF0-952C-25A104CEAD41}"/>
              </a:ext>
            </a:extLst>
          </p:cNvPr>
          <p:cNvSpPr/>
          <p:nvPr/>
        </p:nvSpPr>
        <p:spPr>
          <a:xfrm>
            <a:off x="5648088" y="1267623"/>
            <a:ext cx="4157745" cy="2262158"/>
          </a:xfrm>
          <a:prstGeom prst="rect">
            <a:avLst/>
          </a:prstGeom>
        </p:spPr>
        <p:txBody>
          <a:bodyPr wrap="square">
            <a:spAutoFit/>
          </a:bodyPr>
          <a:lstStyle/>
          <a:p>
            <a:pPr marL="342900" indent="-342900">
              <a:spcAft>
                <a:spcPts val="600"/>
              </a:spcAf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A single organism can adapt to a cold</a:t>
            </a:r>
            <a:br>
              <a:rPr lang="en-US" sz="1400" dirty="0">
                <a:latin typeface="Verdana" panose="020B0604030504040204" pitchFamily="34" charset="0"/>
                <a:ea typeface="Verdana" panose="020B0604030504040204" pitchFamily="34" charset="0"/>
                <a:cs typeface="Verdana" panose="020B0604030504040204" pitchFamily="34" charset="0"/>
              </a:rPr>
            </a:br>
            <a:r>
              <a:rPr lang="en-US" sz="1400" dirty="0">
                <a:latin typeface="Verdana" panose="020B0604030504040204" pitchFamily="34" charset="0"/>
                <a:ea typeface="Verdana" panose="020B0604030504040204" pitchFamily="34" charset="0"/>
                <a:cs typeface="Verdana" panose="020B0604030504040204" pitchFamily="34" charset="0"/>
              </a:rPr>
              <a:t>environment by growing longer hair.</a:t>
            </a:r>
          </a:p>
          <a:p>
            <a:pPr marL="342900" indent="-342900">
              <a:spcAft>
                <a:spcPts val="600"/>
              </a:spcAf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Over time organisms with longer hair will survive better in cold environments</a:t>
            </a:r>
          </a:p>
          <a:p>
            <a:pPr marL="342900" indent="-342900">
              <a:spcAft>
                <a:spcPts val="600"/>
              </a:spcAf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Humans are not involved in the natural selection process</a:t>
            </a:r>
          </a:p>
          <a:p>
            <a:pPr marL="342900" indent="-342900">
              <a:spcAft>
                <a:spcPts val="600"/>
              </a:spcAft>
              <a:buAutoNum type="alphaUcPeriod"/>
            </a:pPr>
            <a:r>
              <a:rPr lang="en-US" sz="1400" dirty="0">
                <a:latin typeface="Verdana" panose="020B0604030504040204" pitchFamily="34" charset="0"/>
                <a:ea typeface="Verdana" panose="020B0604030504040204" pitchFamily="34" charset="0"/>
                <a:cs typeface="Verdana" panose="020B0604030504040204" pitchFamily="34" charset="0"/>
              </a:rPr>
              <a:t>The offspring of each generation will likely be more adapted to the environment.</a:t>
            </a:r>
          </a:p>
        </p:txBody>
      </p:sp>
      <p:sp>
        <p:nvSpPr>
          <p:cNvPr id="6" name="Rectangle 5">
            <a:extLst>
              <a:ext uri="{FF2B5EF4-FFF2-40B4-BE49-F238E27FC236}">
                <a16:creationId xmlns:a16="http://schemas.microsoft.com/office/drawing/2014/main" id="{2979008A-B734-44DB-A2FF-645541945E7A}"/>
              </a:ext>
            </a:extLst>
          </p:cNvPr>
          <p:cNvSpPr/>
          <p:nvPr/>
        </p:nvSpPr>
        <p:spPr>
          <a:xfrm>
            <a:off x="1143001" y="4218278"/>
            <a:ext cx="3732532" cy="646331"/>
          </a:xfrm>
          <a:prstGeom prst="rect">
            <a:avLst/>
          </a:prstGeom>
        </p:spPr>
        <p:txBody>
          <a:bodyPr wrap="square">
            <a:spAutoFit/>
          </a:bodyPr>
          <a:lstStyle/>
          <a:p>
            <a:pPr marL="342900" indent="-342900">
              <a:buFont typeface="+mj-lt"/>
              <a:buAutoNum type="arabicPeriod" startAt="3"/>
            </a:pPr>
            <a:r>
              <a:rPr lang="en-US" dirty="0">
                <a:latin typeface="Verdana" panose="020B0604030504040204" pitchFamily="34" charset="0"/>
                <a:ea typeface="Verdana" panose="020B0604030504040204" pitchFamily="34" charset="0"/>
                <a:cs typeface="Verdana" panose="020B0604030504040204" pitchFamily="34" charset="0"/>
              </a:rPr>
              <a:t>Which is a result of selective breeding?</a:t>
            </a:r>
          </a:p>
        </p:txBody>
      </p:sp>
      <p:sp>
        <p:nvSpPr>
          <p:cNvPr id="7" name="Rectangle 6">
            <a:extLst>
              <a:ext uri="{FF2B5EF4-FFF2-40B4-BE49-F238E27FC236}">
                <a16:creationId xmlns:a16="http://schemas.microsoft.com/office/drawing/2014/main" id="{D0A0524F-C877-41A0-AE6B-41E0B3B4BA93}"/>
              </a:ext>
            </a:extLst>
          </p:cNvPr>
          <p:cNvSpPr/>
          <p:nvPr/>
        </p:nvSpPr>
        <p:spPr>
          <a:xfrm>
            <a:off x="580576" y="5314407"/>
            <a:ext cx="4294957" cy="2046714"/>
          </a:xfrm>
          <a:prstGeom prst="rect">
            <a:avLst/>
          </a:prstGeom>
        </p:spPr>
        <p:txBody>
          <a:bodyPr wrap="square">
            <a:spAutoFit/>
          </a:bodyPr>
          <a:lstStyle/>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Large seedless watermelons that </a:t>
            </a:r>
            <a:br>
              <a:rPr lang="en-US" sz="1600" dirty="0">
                <a:latin typeface="Verdana" panose="020B0604030504040204" pitchFamily="34" charset="0"/>
                <a:ea typeface="Verdana" panose="020B0604030504040204" pitchFamily="34" charset="0"/>
                <a:cs typeface="Verdana" panose="020B0604030504040204" pitchFamily="34" charset="0"/>
              </a:rPr>
            </a:br>
            <a:r>
              <a:rPr lang="en-US" sz="1600" dirty="0">
                <a:latin typeface="Verdana" panose="020B0604030504040204" pitchFamily="34" charset="0"/>
                <a:ea typeface="Verdana" panose="020B0604030504040204" pitchFamily="34" charset="0"/>
                <a:cs typeface="Verdana" panose="020B0604030504040204" pitchFamily="34" charset="0"/>
              </a:rPr>
              <a:t>consumer demand.</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Oranges that are all different sizes and colors.</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An insect that can carry ten times its body weight.</a:t>
            </a:r>
          </a:p>
          <a:p>
            <a:pPr marL="342900" indent="-342900">
              <a:spcAft>
                <a:spcPts val="600"/>
              </a:spcAft>
              <a:buAutoNum type="alphaUcPeriod"/>
            </a:pPr>
            <a:r>
              <a:rPr lang="en-US" sz="1600" dirty="0">
                <a:latin typeface="Verdana" panose="020B0604030504040204" pitchFamily="34" charset="0"/>
                <a:ea typeface="Verdana" panose="020B0604030504040204" pitchFamily="34" charset="0"/>
                <a:cs typeface="Verdana" panose="020B0604030504040204" pitchFamily="34" charset="0"/>
              </a:rPr>
              <a:t>A bird that catch prey with its beak.</a:t>
            </a:r>
          </a:p>
        </p:txBody>
      </p:sp>
      <p:sp>
        <p:nvSpPr>
          <p:cNvPr id="18" name="TextBox 17">
            <a:extLst>
              <a:ext uri="{FF2B5EF4-FFF2-40B4-BE49-F238E27FC236}">
                <a16:creationId xmlns:a16="http://schemas.microsoft.com/office/drawing/2014/main" id="{A3FF64C6-8E13-FB49-B205-DF4D96ADAEA9}"/>
              </a:ext>
            </a:extLst>
          </p:cNvPr>
          <p:cNvSpPr txBox="1"/>
          <p:nvPr/>
        </p:nvSpPr>
        <p:spPr>
          <a:xfrm>
            <a:off x="6314045" y="4177725"/>
            <a:ext cx="3557581" cy="738664"/>
          </a:xfrm>
          <a:prstGeom prst="rect">
            <a:avLst/>
          </a:prstGeom>
          <a:noFill/>
        </p:spPr>
        <p:txBody>
          <a:bodyPr wrap="square" rtlCol="0">
            <a:spAutoFit/>
          </a:bodyPr>
          <a:lstStyle/>
          <a:p>
            <a:pPr defTabSz="914400"/>
            <a:r>
              <a:rPr lang="en-US" sz="1400" i="1" dirty="0">
                <a:solidFill>
                  <a:prstClr val="black"/>
                </a:solidFill>
                <a:latin typeface="Verdana" panose="020B0604030504040204" pitchFamily="34" charset="0"/>
                <a:ea typeface="Verdana" panose="020B0604030504040204" pitchFamily="34" charset="0"/>
              </a:rPr>
              <a:t>Use the vocabulary words from “Read It” to complete the following sentences.</a:t>
            </a:r>
          </a:p>
        </p:txBody>
      </p:sp>
      <p:sp>
        <p:nvSpPr>
          <p:cNvPr id="20" name="TextBox 19">
            <a:extLst>
              <a:ext uri="{FF2B5EF4-FFF2-40B4-BE49-F238E27FC236}">
                <a16:creationId xmlns:a16="http://schemas.microsoft.com/office/drawing/2014/main" id="{F636E296-4D0A-184A-AB72-6702624F8A0D}"/>
              </a:ext>
            </a:extLst>
          </p:cNvPr>
          <p:cNvSpPr txBox="1"/>
          <p:nvPr/>
        </p:nvSpPr>
        <p:spPr>
          <a:xfrm>
            <a:off x="5222598" y="5212080"/>
            <a:ext cx="4689856" cy="2462213"/>
          </a:xfrm>
          <a:prstGeom prst="rect">
            <a:avLst/>
          </a:prstGeom>
          <a:noFill/>
        </p:spPr>
        <p:txBody>
          <a:bodyPr wrap="square" rtlCol="0">
            <a:spAutoFit/>
          </a:bodyPr>
          <a:lstStyle/>
          <a:p>
            <a:r>
              <a:rPr lang="en-US" sz="1400" dirty="0">
                <a:latin typeface="Verdana" panose="020B0604030504040204" pitchFamily="34" charset="0"/>
                <a:ea typeface="Verdana" panose="020B0604030504040204" pitchFamily="34" charset="0"/>
                <a:cs typeface="Verdana" panose="020B0604030504040204" pitchFamily="34" charset="0"/>
              </a:rPr>
              <a:t>The breeding of animals is necessary to produce (4)_____. Humans have bred animals and plants for years through the process of (5)_____ in order to hand-select traits needed in the livestock or produce. In nature, it is not quite so simple. Charles Darwin was a naturalist that proposed the idea of (6)_____. When visiting the Galapagos islands, he discovered there was great (7)_____ between the tortoises on different islands. The different tortoises had specific (8)_____ to survive on the islands that they were found on. </a:t>
            </a:r>
          </a:p>
        </p:txBody>
      </p:sp>
    </p:spTree>
    <p:extLst>
      <p:ext uri="{BB962C8B-B14F-4D97-AF65-F5344CB8AC3E}">
        <p14:creationId xmlns:p14="http://schemas.microsoft.com/office/powerpoint/2010/main" val="3711913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Write It! Station Instructions</a:t>
            </a:r>
          </a:p>
        </p:txBody>
      </p:sp>
      <p:sp>
        <p:nvSpPr>
          <p:cNvPr id="6" name="TextBox 5">
            <a:extLst>
              <a:ext uri="{FF2B5EF4-FFF2-40B4-BE49-F238E27FC236}">
                <a16:creationId xmlns:a16="http://schemas.microsoft.com/office/drawing/2014/main" id="{B3DE96B5-BF39-45A9-A902-0B6D2B680C92}"/>
              </a:ext>
            </a:extLst>
          </p:cNvPr>
          <p:cNvSpPr txBox="1"/>
          <p:nvPr/>
        </p:nvSpPr>
        <p:spPr>
          <a:xfrm>
            <a:off x="8074276" y="6612942"/>
            <a:ext cx="1418939" cy="553998"/>
          </a:xfrm>
          <a:prstGeom prst="rect">
            <a:avLst/>
          </a:prstGeom>
          <a:noFill/>
        </p:spPr>
        <p:txBody>
          <a:bodyPr wrap="square" rtlCol="0">
            <a:spAutoFit/>
          </a:bodyPr>
          <a:lstStyle/>
          <a:p>
            <a:pPr algn="ctr"/>
            <a:r>
              <a:rPr lang="en-US" sz="1000" dirty="0">
                <a:latin typeface="Verdana" panose="020B0604030504040204" pitchFamily="34" charset="0"/>
                <a:ea typeface="Verdana" panose="020B0604030504040204" pitchFamily="34" charset="0"/>
              </a:rPr>
              <a:t>Do at least two input stations before this.</a:t>
            </a:r>
          </a:p>
        </p:txBody>
      </p:sp>
      <p:sp>
        <p:nvSpPr>
          <p:cNvPr id="7" name="TextBox 6">
            <a:extLst>
              <a:ext uri="{FF2B5EF4-FFF2-40B4-BE49-F238E27FC236}">
                <a16:creationId xmlns:a16="http://schemas.microsoft.com/office/drawing/2014/main" id="{82816F9C-CF9E-4306-9414-5B68595CE0DF}"/>
              </a:ext>
            </a:extLst>
          </p:cNvPr>
          <p:cNvSpPr txBox="1"/>
          <p:nvPr/>
        </p:nvSpPr>
        <p:spPr>
          <a:xfrm>
            <a:off x="7829607" y="5905056"/>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OUTPUT STATION</a:t>
            </a:r>
          </a:p>
        </p:txBody>
      </p:sp>
      <p:sp>
        <p:nvSpPr>
          <p:cNvPr id="2" name="Rectangle 1">
            <a:extLst>
              <a:ext uri="{FF2B5EF4-FFF2-40B4-BE49-F238E27FC236}">
                <a16:creationId xmlns:a16="http://schemas.microsoft.com/office/drawing/2014/main" id="{0C97C68B-CA1D-4591-B56B-63ECDBF771AE}"/>
              </a:ext>
            </a:extLst>
          </p:cNvPr>
          <p:cNvSpPr/>
          <p:nvPr/>
        </p:nvSpPr>
        <p:spPr>
          <a:xfrm>
            <a:off x="406908" y="1159458"/>
            <a:ext cx="9244584" cy="3139321"/>
          </a:xfrm>
          <a:prstGeom prst="rect">
            <a:avLst/>
          </a:prstGeom>
        </p:spPr>
        <p:txBody>
          <a:bodyPr>
            <a:no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It is recommended that you have completed at least </a:t>
            </a:r>
            <a:r>
              <a:rPr lang="en-US" sz="2400" b="1" dirty="0">
                <a:latin typeface="Verdana" panose="020B0604030504040204" pitchFamily="34" charset="0"/>
                <a:ea typeface="Verdana" panose="020B0604030504040204" pitchFamily="34" charset="0"/>
                <a:cs typeface="Verdana" panose="020B0604030504040204" pitchFamily="34" charset="0"/>
              </a:rPr>
              <a:t>two</a:t>
            </a:r>
            <a:r>
              <a:rPr lang="en-US" sz="2400" dirty="0">
                <a:latin typeface="Verdana" panose="020B0604030504040204" pitchFamily="34" charset="0"/>
                <a:ea typeface="Verdana" panose="020B0604030504040204" pitchFamily="34" charset="0"/>
                <a:cs typeface="Verdana" panose="020B0604030504040204" pitchFamily="34" charset="0"/>
              </a:rPr>
              <a:t> of the following stations before working at this station.</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Read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Explore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Watch It!</a:t>
            </a:r>
          </a:p>
          <a:p>
            <a:pPr>
              <a:buFontTx/>
              <a:buChar char="-"/>
            </a:pPr>
            <a:r>
              <a:rPr lang="en-US" sz="2400" dirty="0">
                <a:latin typeface="Verdana" panose="020B0604030504040204" pitchFamily="34" charset="0"/>
                <a:ea typeface="Verdana" panose="020B0604030504040204" pitchFamily="34" charset="0"/>
                <a:cs typeface="Verdana" panose="020B0604030504040204" pitchFamily="34" charset="0"/>
              </a:rPr>
              <a:t>Research It! </a:t>
            </a:r>
          </a:p>
          <a:p>
            <a:pPr>
              <a:buFontTx/>
              <a:buChar char="-"/>
            </a:pPr>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Answer each of the task card questions on the lab sheet in </a:t>
            </a:r>
            <a:r>
              <a:rPr lang="en-US" sz="2400" b="1" dirty="0">
                <a:latin typeface="Verdana" panose="020B0604030504040204" pitchFamily="34" charset="0"/>
                <a:ea typeface="Verdana" panose="020B0604030504040204" pitchFamily="34" charset="0"/>
                <a:cs typeface="Verdana" panose="020B0604030504040204" pitchFamily="34" charset="0"/>
              </a:rPr>
              <a:t>complete sentences</a:t>
            </a:r>
            <a:r>
              <a:rPr lang="en-US" sz="2400"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626433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42240B39-4A58-4BD6-B9E6-E8658952C131}"/>
              </a:ext>
            </a:extLst>
          </p:cNvPr>
          <p:cNvSpPr>
            <a:spLocks noGrp="1"/>
          </p:cNvSpPr>
          <p:nvPr>
            <p:ph type="body" sz="quarter" idx="34"/>
          </p:nvPr>
        </p:nvSpPr>
        <p:spPr/>
        <p:txBody>
          <a:bodyPr/>
          <a:lstStyle/>
          <a:p>
            <a:r>
              <a:rPr lang="en-US" dirty="0"/>
              <a:t>Output:</a:t>
            </a:r>
            <a:br>
              <a:rPr lang="en-US" dirty="0"/>
            </a:br>
            <a:r>
              <a:rPr lang="en-US" dirty="0"/>
              <a:t>Write</a:t>
            </a:r>
            <a:br>
              <a:rPr lang="en-US" dirty="0"/>
            </a:br>
            <a:r>
              <a:rPr lang="en-US" dirty="0"/>
              <a:t>It!</a:t>
            </a:r>
          </a:p>
          <a:p>
            <a:endParaRPr lang="en-US" dirty="0"/>
          </a:p>
        </p:txBody>
      </p:sp>
      <p:sp>
        <p:nvSpPr>
          <p:cNvPr id="17" name="Text Placeholder 16">
            <a:extLst>
              <a:ext uri="{FF2B5EF4-FFF2-40B4-BE49-F238E27FC236}">
                <a16:creationId xmlns:a16="http://schemas.microsoft.com/office/drawing/2014/main" id="{E51BDDA1-750A-4C8E-A832-E76018D29121}"/>
              </a:ext>
            </a:extLst>
          </p:cNvPr>
          <p:cNvSpPr>
            <a:spLocks noGrp="1"/>
          </p:cNvSpPr>
          <p:nvPr>
            <p:ph type="body" sz="quarter" idx="33"/>
          </p:nvPr>
        </p:nvSpPr>
        <p:spPr/>
        <p:txBody>
          <a:bodyPr/>
          <a:lstStyle/>
          <a:p>
            <a:r>
              <a:rPr lang="en-US" dirty="0"/>
              <a:t>1 of 4</a:t>
            </a:r>
          </a:p>
        </p:txBody>
      </p:sp>
      <p:sp>
        <p:nvSpPr>
          <p:cNvPr id="14" name="Text Placeholder 13">
            <a:extLst>
              <a:ext uri="{FF2B5EF4-FFF2-40B4-BE49-F238E27FC236}">
                <a16:creationId xmlns:a16="http://schemas.microsoft.com/office/drawing/2014/main" id="{FFE00B35-FA79-49D2-953B-888C9597F854}"/>
              </a:ext>
            </a:extLst>
          </p:cNvPr>
          <p:cNvSpPr>
            <a:spLocks noGrp="1"/>
          </p:cNvSpPr>
          <p:nvPr>
            <p:ph type="body" sz="quarter" idx="26"/>
          </p:nvPr>
        </p:nvSpPr>
        <p:spPr/>
        <p:txBody>
          <a:bodyPr/>
          <a:lstStyle/>
          <a:p>
            <a:r>
              <a:rPr lang="en-US" dirty="0"/>
              <a:t>2 of 3</a:t>
            </a:r>
          </a:p>
        </p:txBody>
      </p:sp>
      <p:sp>
        <p:nvSpPr>
          <p:cNvPr id="11" name="Text Placeholder 10">
            <a:extLst>
              <a:ext uri="{FF2B5EF4-FFF2-40B4-BE49-F238E27FC236}">
                <a16:creationId xmlns:a16="http://schemas.microsoft.com/office/drawing/2014/main" id="{6C8A8353-1E7C-4B97-9A7D-61672B53AFAF}"/>
              </a:ext>
            </a:extLst>
          </p:cNvPr>
          <p:cNvSpPr>
            <a:spLocks noGrp="1"/>
          </p:cNvSpPr>
          <p:nvPr>
            <p:ph type="body" sz="quarter" idx="32"/>
          </p:nvPr>
        </p:nvSpPr>
        <p:spPr/>
        <p:txBody>
          <a:bodyPr/>
          <a:lstStyle/>
          <a:p>
            <a:r>
              <a:rPr lang="en-US" dirty="0"/>
              <a:t>Output:</a:t>
            </a:r>
            <a:br>
              <a:rPr lang="en-US" dirty="0"/>
            </a:br>
            <a:r>
              <a:rPr lang="en-US" dirty="0"/>
              <a:t>Write</a:t>
            </a:r>
            <a:br>
              <a:rPr lang="en-US" dirty="0"/>
            </a:br>
            <a:r>
              <a:rPr lang="en-US" dirty="0"/>
              <a:t>It!</a:t>
            </a:r>
          </a:p>
        </p:txBody>
      </p:sp>
      <p:sp>
        <p:nvSpPr>
          <p:cNvPr id="15" name="Text Placeholder 14">
            <a:extLst>
              <a:ext uri="{FF2B5EF4-FFF2-40B4-BE49-F238E27FC236}">
                <a16:creationId xmlns:a16="http://schemas.microsoft.com/office/drawing/2014/main" id="{E8E62DC3-9578-4C2C-8E96-EDF6CD821CFF}"/>
              </a:ext>
            </a:extLst>
          </p:cNvPr>
          <p:cNvSpPr>
            <a:spLocks noGrp="1"/>
          </p:cNvSpPr>
          <p:nvPr>
            <p:ph type="body" sz="quarter" idx="28"/>
          </p:nvPr>
        </p:nvSpPr>
        <p:spPr/>
        <p:txBody>
          <a:bodyPr/>
          <a:lstStyle/>
          <a:p>
            <a:r>
              <a:rPr lang="en-US" dirty="0"/>
              <a:t>3 of 4</a:t>
            </a:r>
          </a:p>
        </p:txBody>
      </p:sp>
      <p:sp>
        <p:nvSpPr>
          <p:cNvPr id="8" name="Text Placeholder 7">
            <a:extLst>
              <a:ext uri="{FF2B5EF4-FFF2-40B4-BE49-F238E27FC236}">
                <a16:creationId xmlns:a16="http://schemas.microsoft.com/office/drawing/2014/main" id="{E409DCA9-EE76-4367-B24A-5728F7823714}"/>
              </a:ext>
            </a:extLst>
          </p:cNvPr>
          <p:cNvSpPr>
            <a:spLocks noGrp="1"/>
          </p:cNvSpPr>
          <p:nvPr>
            <p:ph type="body" sz="quarter" idx="29"/>
          </p:nvPr>
        </p:nvSpPr>
        <p:spPr/>
        <p:txBody>
          <a:bodyPr/>
          <a:lstStyle/>
          <a:p>
            <a:r>
              <a:rPr lang="en-US" dirty="0"/>
              <a:t>Output:</a:t>
            </a:r>
            <a:br>
              <a:rPr lang="en-US" dirty="0"/>
            </a:br>
            <a:r>
              <a:rPr lang="en-US" dirty="0"/>
              <a:t>Write</a:t>
            </a:r>
            <a:br>
              <a:rPr lang="en-US" dirty="0"/>
            </a:br>
            <a:r>
              <a:rPr lang="en-US" dirty="0"/>
              <a:t>It!</a:t>
            </a:r>
          </a:p>
          <a:p>
            <a:endParaRPr lang="en-US" dirty="0"/>
          </a:p>
        </p:txBody>
      </p:sp>
      <p:sp>
        <p:nvSpPr>
          <p:cNvPr id="2" name="Rectangle 1">
            <a:extLst>
              <a:ext uri="{FF2B5EF4-FFF2-40B4-BE49-F238E27FC236}">
                <a16:creationId xmlns:a16="http://schemas.microsoft.com/office/drawing/2014/main" id="{ACF597CF-EC6A-48B8-B0F8-CECA693CB9EC}"/>
              </a:ext>
            </a:extLst>
          </p:cNvPr>
          <p:cNvSpPr/>
          <p:nvPr/>
        </p:nvSpPr>
        <p:spPr>
          <a:xfrm>
            <a:off x="375796" y="1359337"/>
            <a:ext cx="4418273" cy="707886"/>
          </a:xfrm>
          <a:prstGeom prst="rect">
            <a:avLst/>
          </a:prstGeom>
        </p:spPr>
        <p:txBody>
          <a:bodyPr wrap="square">
            <a:spAutoFit/>
          </a:bodyPr>
          <a:lstStyle/>
          <a:p>
            <a:pPr marL="342900" indent="-342900">
              <a:buFont typeface="+mj-lt"/>
              <a:buAutoNum type="arabicPeriod"/>
            </a:pPr>
            <a:r>
              <a:rPr lang="en-US" sz="2000" dirty="0">
                <a:latin typeface="Verdana" panose="020B0604030504040204" pitchFamily="34" charset="0"/>
                <a:ea typeface="Verdana" panose="020B0604030504040204" pitchFamily="34" charset="0"/>
                <a:cs typeface="Verdana" panose="020B0604030504040204" pitchFamily="34" charset="0"/>
              </a:rPr>
              <a:t>Explain natural selection in your own words.</a:t>
            </a:r>
          </a:p>
        </p:txBody>
      </p:sp>
      <p:sp>
        <p:nvSpPr>
          <p:cNvPr id="3" name="Rectangle 2">
            <a:extLst>
              <a:ext uri="{FF2B5EF4-FFF2-40B4-BE49-F238E27FC236}">
                <a16:creationId xmlns:a16="http://schemas.microsoft.com/office/drawing/2014/main" id="{7BF3C6ED-694F-4B7E-993A-0DFB9B846FE5}"/>
              </a:ext>
            </a:extLst>
          </p:cNvPr>
          <p:cNvSpPr/>
          <p:nvPr/>
        </p:nvSpPr>
        <p:spPr>
          <a:xfrm>
            <a:off x="5582476" y="1359337"/>
            <a:ext cx="4100128" cy="646331"/>
          </a:xfrm>
          <a:prstGeom prst="rect">
            <a:avLst/>
          </a:prstGeom>
        </p:spPr>
        <p:txBody>
          <a:bodyPr wrap="square">
            <a:spAutoFit/>
          </a:bodyPr>
          <a:lstStyle/>
          <a:p>
            <a:pPr marL="342900" indent="-342900">
              <a:buFont typeface="+mj-lt"/>
              <a:buAutoNum type="arabicPeriod" startAt="2"/>
            </a:pPr>
            <a:r>
              <a:rPr lang="en-US" dirty="0">
                <a:latin typeface="Verdana" panose="020B0604030504040204" pitchFamily="34" charset="0"/>
                <a:ea typeface="Verdana" panose="020B0604030504040204" pitchFamily="34" charset="0"/>
                <a:cs typeface="Verdana" panose="020B0604030504040204" pitchFamily="34" charset="0"/>
              </a:rPr>
              <a:t>Explain selective breeding in your own words.</a:t>
            </a:r>
          </a:p>
        </p:txBody>
      </p:sp>
      <p:sp>
        <p:nvSpPr>
          <p:cNvPr id="4" name="Rectangle 3">
            <a:extLst>
              <a:ext uri="{FF2B5EF4-FFF2-40B4-BE49-F238E27FC236}">
                <a16:creationId xmlns:a16="http://schemas.microsoft.com/office/drawing/2014/main" id="{B8ABA3BB-E1BF-4D2A-87C8-AD4D5C666DE6}"/>
              </a:ext>
            </a:extLst>
          </p:cNvPr>
          <p:cNvSpPr/>
          <p:nvPr/>
        </p:nvSpPr>
        <p:spPr>
          <a:xfrm>
            <a:off x="375796" y="6035759"/>
            <a:ext cx="4418273" cy="1200329"/>
          </a:xfrm>
          <a:prstGeom prst="rect">
            <a:avLst/>
          </a:prstGeom>
        </p:spPr>
        <p:txBody>
          <a:bodyPr wrap="square">
            <a:spAutoFit/>
          </a:bodyPr>
          <a:lstStyle/>
          <a:p>
            <a:pPr marL="342900" indent="-342900">
              <a:buFont typeface="+mj-lt"/>
              <a:buAutoNum type="arabicPeriod" startAt="3"/>
            </a:pPr>
            <a:r>
              <a:rPr lang="en-US" dirty="0">
                <a:latin typeface="Verdana" panose="020B0604030504040204" pitchFamily="34" charset="0"/>
                <a:ea typeface="Verdana" panose="020B0604030504040204" pitchFamily="34" charset="0"/>
                <a:cs typeface="Verdana" panose="020B0604030504040204" pitchFamily="34" charset="0"/>
              </a:rPr>
              <a:t>Explain how this would impact the offspring of male peacocks over time.  </a:t>
            </a:r>
          </a:p>
          <a:p>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B3BDF41B-8660-4966-9133-46A3D75DEC50}"/>
              </a:ext>
            </a:extLst>
          </p:cNvPr>
          <p:cNvSpPr txBox="1"/>
          <p:nvPr/>
        </p:nvSpPr>
        <p:spPr>
          <a:xfrm>
            <a:off x="1209704" y="4114650"/>
            <a:ext cx="3752584" cy="1815882"/>
          </a:xfrm>
          <a:prstGeom prst="rect">
            <a:avLst/>
          </a:prstGeom>
          <a:noFill/>
        </p:spPr>
        <p:txBody>
          <a:bodyPr wrap="square" rtlCol="0">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Some male peacocks used to have bright and large tails while others had dull, smaller tails. Female peacocks will only mate with the ones that have the brightest and largest tails. </a:t>
            </a:r>
            <a:br>
              <a:rPr lang="en-US" sz="1600" dirty="0">
                <a:latin typeface="Verdana" panose="020B0604030504040204" pitchFamily="34" charset="0"/>
                <a:ea typeface="Verdana" panose="020B0604030504040204" pitchFamily="34" charset="0"/>
                <a:cs typeface="Verdana" panose="020B0604030504040204" pitchFamily="34" charset="0"/>
              </a:rPr>
            </a:br>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12" name="Rectangle 11">
            <a:extLst>
              <a:ext uri="{FF2B5EF4-FFF2-40B4-BE49-F238E27FC236}">
                <a16:creationId xmlns:a16="http://schemas.microsoft.com/office/drawing/2014/main" id="{315638D9-A8B1-F040-9543-C487E2AA0E7E}"/>
              </a:ext>
            </a:extLst>
          </p:cNvPr>
          <p:cNvSpPr/>
          <p:nvPr/>
        </p:nvSpPr>
        <p:spPr>
          <a:xfrm>
            <a:off x="5098809" y="3997234"/>
            <a:ext cx="4959591" cy="37751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4602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F43D0A-AC5D-46FD-8B94-BA4E7F602A84}"/>
              </a:ext>
            </a:extLst>
          </p:cNvPr>
          <p:cNvSpPr txBox="1"/>
          <p:nvPr/>
        </p:nvSpPr>
        <p:spPr>
          <a:xfrm>
            <a:off x="252663" y="240632"/>
            <a:ext cx="8361948" cy="461665"/>
          </a:xfrm>
          <a:prstGeom prst="rect">
            <a:avLst/>
          </a:prstGeom>
          <a:noFill/>
        </p:spPr>
        <p:txBody>
          <a:bodyPr wrap="square" rtlCol="0">
            <a:spAutoFit/>
          </a:bodyPr>
          <a:lstStyle/>
          <a:p>
            <a:r>
              <a:rPr lang="en-US" sz="2400" b="1" dirty="0">
                <a:latin typeface="Georgia" panose="02040502050405020303" pitchFamily="18" charset="0"/>
                <a:ea typeface="Verdana" panose="020B0604030504040204" pitchFamily="34" charset="0"/>
              </a:rPr>
              <a:t>Challenge It! Station Instructions</a:t>
            </a:r>
          </a:p>
        </p:txBody>
      </p:sp>
      <p:sp>
        <p:nvSpPr>
          <p:cNvPr id="6" name="TextBox 5">
            <a:extLst>
              <a:ext uri="{FF2B5EF4-FFF2-40B4-BE49-F238E27FC236}">
                <a16:creationId xmlns:a16="http://schemas.microsoft.com/office/drawing/2014/main" id="{7F2E6CA7-53FA-4914-A73B-88294C285FF5}"/>
              </a:ext>
            </a:extLst>
          </p:cNvPr>
          <p:cNvSpPr txBox="1"/>
          <p:nvPr/>
        </p:nvSpPr>
        <p:spPr>
          <a:xfrm>
            <a:off x="8074276" y="6612942"/>
            <a:ext cx="1418939" cy="553998"/>
          </a:xfrm>
          <a:prstGeom prst="rect">
            <a:avLst/>
          </a:prstGeom>
          <a:noFill/>
        </p:spPr>
        <p:txBody>
          <a:bodyPr wrap="square" rtlCol="0">
            <a:spAutoFit/>
          </a:bodyPr>
          <a:lstStyle/>
          <a:p>
            <a:pPr algn="ctr"/>
            <a:r>
              <a:rPr lang="en-US" sz="1000" dirty="0">
                <a:latin typeface="Verdana" panose="020B0604030504040204" pitchFamily="34" charset="0"/>
                <a:ea typeface="Verdana" panose="020B0604030504040204" pitchFamily="34" charset="0"/>
              </a:rPr>
              <a:t>Do all the input and output stations first!</a:t>
            </a:r>
          </a:p>
        </p:txBody>
      </p:sp>
      <p:sp>
        <p:nvSpPr>
          <p:cNvPr id="7" name="TextBox 6">
            <a:extLst>
              <a:ext uri="{FF2B5EF4-FFF2-40B4-BE49-F238E27FC236}">
                <a16:creationId xmlns:a16="http://schemas.microsoft.com/office/drawing/2014/main" id="{C5D80D97-D014-4314-8AEC-C7401EF458C0}"/>
              </a:ext>
            </a:extLst>
          </p:cNvPr>
          <p:cNvSpPr txBox="1"/>
          <p:nvPr/>
        </p:nvSpPr>
        <p:spPr>
          <a:xfrm>
            <a:off x="7829607" y="5905056"/>
            <a:ext cx="1908279" cy="707886"/>
          </a:xfrm>
          <a:prstGeom prst="rect">
            <a:avLst/>
          </a:prstGeom>
          <a:noFill/>
        </p:spPr>
        <p:txBody>
          <a:bodyPr wrap="square" rtlCol="0">
            <a:spAutoFit/>
          </a:bodyPr>
          <a:lstStyle/>
          <a:p>
            <a:pPr algn="ctr"/>
            <a:r>
              <a:rPr lang="en-US" sz="2000" b="1" dirty="0">
                <a:latin typeface="Georgia" panose="02040502050405020303" pitchFamily="18" charset="0"/>
                <a:ea typeface="Verdana" panose="020B0604030504040204" pitchFamily="34" charset="0"/>
              </a:rPr>
              <a:t>BONUS STATION</a:t>
            </a:r>
          </a:p>
        </p:txBody>
      </p:sp>
      <p:sp>
        <p:nvSpPr>
          <p:cNvPr id="8" name="Rectangle 7">
            <a:extLst>
              <a:ext uri="{FF2B5EF4-FFF2-40B4-BE49-F238E27FC236}">
                <a16:creationId xmlns:a16="http://schemas.microsoft.com/office/drawing/2014/main" id="{53A65CC7-8D00-8D4F-AECF-5D45AFE3D4ED}"/>
              </a:ext>
            </a:extLst>
          </p:cNvPr>
          <p:cNvSpPr/>
          <p:nvPr/>
        </p:nvSpPr>
        <p:spPr>
          <a:xfrm>
            <a:off x="408924" y="839212"/>
            <a:ext cx="9240552" cy="1754326"/>
          </a:xfrm>
          <a:prstGeom prst="rect">
            <a:avLst/>
          </a:prstGeom>
        </p:spPr>
        <p:txBody>
          <a:bodyPr wrap="square">
            <a:spAutoFit/>
          </a:bodyPr>
          <a:lstStyle/>
          <a:p>
            <a:r>
              <a:rPr lang="en-US" dirty="0">
                <a:latin typeface="Verdana" panose="020B0604030504040204" pitchFamily="34" charset="0"/>
                <a:ea typeface="Verdana" panose="020B0604030504040204" pitchFamily="34" charset="0"/>
              </a:rPr>
              <a:t>All other stations must be completed before you begin this station. </a:t>
            </a:r>
          </a:p>
          <a:p>
            <a:endParaRPr lang="en-US" dirty="0">
              <a:latin typeface="Verdana" panose="020B0604030504040204" pitchFamily="34" charset="0"/>
              <a:ea typeface="Verdana" panose="020B0604030504040204" pitchFamily="34" charset="0"/>
            </a:endParaRPr>
          </a:p>
          <a:p>
            <a:r>
              <a:rPr lang="en-US" dirty="0">
                <a:latin typeface="Verdana" panose="020B0604030504040204" pitchFamily="34" charset="0"/>
                <a:ea typeface="Verdana" panose="020B0604030504040204" pitchFamily="34" charset="0"/>
              </a:rPr>
              <a:t>Using the task cards and the data chart provided complete the challenge.</a:t>
            </a:r>
          </a:p>
          <a:p>
            <a:endParaRPr lang="en-US" dirty="0">
              <a:latin typeface="Verdana" panose="020B0604030504040204" pitchFamily="34" charset="0"/>
              <a:ea typeface="Verdana" panose="020B0604030504040204" pitchFamily="34" charset="0"/>
            </a:endParaRPr>
          </a:p>
          <a:p>
            <a:r>
              <a:rPr lang="en-US" dirty="0">
                <a:latin typeface="Verdana" panose="020B0604030504040204" pitchFamily="34" charset="0"/>
                <a:ea typeface="Verdana" panose="020B0604030504040204" pitchFamily="34" charset="0"/>
              </a:rPr>
              <a:t>Your completed challenge will be checked by the teacher and/or attached to your answer sheet. </a:t>
            </a:r>
          </a:p>
        </p:txBody>
      </p:sp>
      <p:graphicFrame>
        <p:nvGraphicFramePr>
          <p:cNvPr id="2" name="Table 1">
            <a:extLst>
              <a:ext uri="{FF2B5EF4-FFF2-40B4-BE49-F238E27FC236}">
                <a16:creationId xmlns:a16="http://schemas.microsoft.com/office/drawing/2014/main" id="{1E75FE81-8C4E-A24A-A447-D740B9844951}"/>
              </a:ext>
            </a:extLst>
          </p:cNvPr>
          <p:cNvGraphicFramePr>
            <a:graphicFrameLocks noGrp="1"/>
          </p:cNvGraphicFramePr>
          <p:nvPr>
            <p:extLst>
              <p:ext uri="{D42A27DB-BD31-4B8C-83A1-F6EECF244321}">
                <p14:modId xmlns:p14="http://schemas.microsoft.com/office/powerpoint/2010/main" val="3829667117"/>
              </p:ext>
            </p:extLst>
          </p:nvPr>
        </p:nvGraphicFramePr>
        <p:xfrm>
          <a:off x="565185" y="2751996"/>
          <a:ext cx="7019751" cy="4472432"/>
        </p:xfrm>
        <a:graphic>
          <a:graphicData uri="http://schemas.openxmlformats.org/drawingml/2006/table">
            <a:tbl>
              <a:tblPr>
                <a:tableStyleId>{5940675A-B579-460E-94D1-54222C63F5DA}</a:tableStyleId>
              </a:tblPr>
              <a:tblGrid>
                <a:gridCol w="1089641">
                  <a:extLst>
                    <a:ext uri="{9D8B030D-6E8A-4147-A177-3AD203B41FA5}">
                      <a16:colId xmlns:a16="http://schemas.microsoft.com/office/drawing/2014/main" val="457315168"/>
                    </a:ext>
                  </a:extLst>
                </a:gridCol>
                <a:gridCol w="2913442">
                  <a:extLst>
                    <a:ext uri="{9D8B030D-6E8A-4147-A177-3AD203B41FA5}">
                      <a16:colId xmlns:a16="http://schemas.microsoft.com/office/drawing/2014/main" val="3500690766"/>
                    </a:ext>
                  </a:extLst>
                </a:gridCol>
                <a:gridCol w="3016668">
                  <a:extLst>
                    <a:ext uri="{9D8B030D-6E8A-4147-A177-3AD203B41FA5}">
                      <a16:colId xmlns:a16="http://schemas.microsoft.com/office/drawing/2014/main" val="2401834975"/>
                    </a:ext>
                  </a:extLst>
                </a:gridCol>
              </a:tblGrid>
              <a:tr h="370840">
                <a:tc gridSpan="3">
                  <a:txBody>
                    <a:bodyPr/>
                    <a:lstStyle/>
                    <a:p>
                      <a:pPr algn="ctr"/>
                      <a:r>
                        <a:rPr lang="en-US" b="1" dirty="0">
                          <a:latin typeface="Verdana" panose="020B0604030504040204" pitchFamily="34" charset="0"/>
                          <a:ea typeface="Verdana" panose="020B0604030504040204" pitchFamily="34" charset="0"/>
                        </a:rPr>
                        <a:t>Changes in Moth Populations</a:t>
                      </a:r>
                    </a:p>
                  </a:txBody>
                  <a:tcPr anchor="ctr">
                    <a:solidFill>
                      <a:schemeClr val="bg1">
                        <a:lumMod val="75000"/>
                      </a:schemeClr>
                    </a:solidFill>
                  </a:tcPr>
                </a:tc>
                <a:tc hMerge="1">
                  <a:txBody>
                    <a:bodyPr/>
                    <a:lstStyle/>
                    <a:p>
                      <a:pPr algn="ctr"/>
                      <a:endParaRPr lang="en-US" dirty="0"/>
                    </a:p>
                  </a:txBody>
                  <a:tcPr anchor="ctr">
                    <a:solidFill>
                      <a:schemeClr val="bg2"/>
                    </a:solidFill>
                  </a:tcPr>
                </a:tc>
                <a:tc hMerge="1">
                  <a:txBody>
                    <a:bodyPr/>
                    <a:lstStyle/>
                    <a:p>
                      <a:pPr algn="ctr"/>
                      <a:endParaRPr lang="en-US" dirty="0"/>
                    </a:p>
                  </a:txBody>
                  <a:tcPr anchor="ctr">
                    <a:solidFill>
                      <a:schemeClr val="bg2"/>
                    </a:solidFill>
                  </a:tcPr>
                </a:tc>
                <a:extLst>
                  <a:ext uri="{0D108BD9-81ED-4DB2-BD59-A6C34878D82A}">
                    <a16:rowId xmlns:a16="http://schemas.microsoft.com/office/drawing/2014/main" val="3591299033"/>
                  </a:ext>
                </a:extLst>
              </a:tr>
              <a:tr h="370840">
                <a:tc>
                  <a:txBody>
                    <a:bodyPr/>
                    <a:lstStyle/>
                    <a:p>
                      <a:pPr algn="ctr"/>
                      <a:r>
                        <a:rPr lang="en-US" sz="1600" dirty="0">
                          <a:latin typeface="Verdana" panose="020B0604030504040204" pitchFamily="34" charset="0"/>
                          <a:ea typeface="Verdana" panose="020B0604030504040204" pitchFamily="34" charset="0"/>
                        </a:rPr>
                        <a:t>YEAR</a:t>
                      </a:r>
                    </a:p>
                  </a:txBody>
                  <a:tcPr anchor="ctr">
                    <a:solidFill>
                      <a:schemeClr val="bg2"/>
                    </a:solidFill>
                  </a:tcPr>
                </a:tc>
                <a:tc>
                  <a:txBody>
                    <a:bodyPr/>
                    <a:lstStyle/>
                    <a:p>
                      <a:pPr algn="ctr"/>
                      <a:r>
                        <a:rPr lang="en-US" sz="1600" dirty="0">
                          <a:latin typeface="Verdana" panose="020B0604030504040204" pitchFamily="34" charset="0"/>
                          <a:ea typeface="Verdana" panose="020B0604030504040204" pitchFamily="34" charset="0"/>
                        </a:rPr>
                        <a:t># of light moths captured</a:t>
                      </a:r>
                    </a:p>
                  </a:txBody>
                  <a:tcPr anchor="ctr">
                    <a:solidFill>
                      <a:schemeClr val="bg2"/>
                    </a:solidFill>
                  </a:tcPr>
                </a:tc>
                <a:tc>
                  <a:txBody>
                    <a:bodyPr/>
                    <a:lstStyle/>
                    <a:p>
                      <a:pPr algn="ctr"/>
                      <a:r>
                        <a:rPr lang="en-US" sz="1600" dirty="0">
                          <a:latin typeface="Verdana" panose="020B0604030504040204" pitchFamily="34" charset="0"/>
                          <a:ea typeface="Verdana" panose="020B0604030504040204" pitchFamily="34" charset="0"/>
                        </a:rPr>
                        <a:t># of dark moths captured</a:t>
                      </a:r>
                    </a:p>
                  </a:txBody>
                  <a:tcPr anchor="ctr">
                    <a:solidFill>
                      <a:schemeClr val="bg2"/>
                    </a:solidFill>
                  </a:tcPr>
                </a:tc>
                <a:extLst>
                  <a:ext uri="{0D108BD9-81ED-4DB2-BD59-A6C34878D82A}">
                    <a16:rowId xmlns:a16="http://schemas.microsoft.com/office/drawing/2014/main" val="2791398843"/>
                  </a:ext>
                </a:extLst>
              </a:tr>
              <a:tr h="370840">
                <a:tc>
                  <a:txBody>
                    <a:bodyPr/>
                    <a:lstStyle/>
                    <a:p>
                      <a:pPr algn="ctr"/>
                      <a:r>
                        <a:rPr lang="en-US" sz="1800" dirty="0">
                          <a:latin typeface="Verdana" panose="020B0604030504040204" pitchFamily="34" charset="0"/>
                          <a:ea typeface="Verdana" panose="020B0604030504040204" pitchFamily="34" charset="0"/>
                        </a:rPr>
                        <a:t>1</a:t>
                      </a:r>
                    </a:p>
                  </a:txBody>
                  <a:tcPr/>
                </a:tc>
                <a:tc>
                  <a:txBody>
                    <a:bodyPr/>
                    <a:lstStyle/>
                    <a:p>
                      <a:pPr algn="ctr"/>
                      <a:r>
                        <a:rPr lang="en-US" sz="1800" dirty="0">
                          <a:latin typeface="Verdana" panose="020B0604030504040204" pitchFamily="34" charset="0"/>
                          <a:ea typeface="Verdana" panose="020B0604030504040204" pitchFamily="34" charset="0"/>
                        </a:rPr>
                        <a:t>565</a:t>
                      </a:r>
                    </a:p>
                  </a:txBody>
                  <a:tcPr/>
                </a:tc>
                <a:tc>
                  <a:txBody>
                    <a:bodyPr/>
                    <a:lstStyle/>
                    <a:p>
                      <a:pPr algn="ctr"/>
                      <a:r>
                        <a:rPr lang="en-US" sz="1800" dirty="0">
                          <a:latin typeface="Verdana" panose="020B0604030504040204" pitchFamily="34" charset="0"/>
                          <a:ea typeface="Verdana" panose="020B0604030504040204" pitchFamily="34" charset="0"/>
                        </a:rPr>
                        <a:t>65</a:t>
                      </a:r>
                    </a:p>
                  </a:txBody>
                  <a:tcPr/>
                </a:tc>
                <a:extLst>
                  <a:ext uri="{0D108BD9-81ED-4DB2-BD59-A6C34878D82A}">
                    <a16:rowId xmlns:a16="http://schemas.microsoft.com/office/drawing/2014/main" val="3473834114"/>
                  </a:ext>
                </a:extLst>
              </a:tr>
              <a:tr h="370840">
                <a:tc>
                  <a:txBody>
                    <a:bodyPr/>
                    <a:lstStyle/>
                    <a:p>
                      <a:pPr algn="ctr"/>
                      <a:r>
                        <a:rPr lang="en-US" sz="1800" dirty="0">
                          <a:latin typeface="Verdana" panose="020B0604030504040204" pitchFamily="34" charset="0"/>
                          <a:ea typeface="Verdana" panose="020B0604030504040204" pitchFamily="34" charset="0"/>
                        </a:rPr>
                        <a:t>2</a:t>
                      </a:r>
                    </a:p>
                  </a:txBody>
                  <a:tcPr/>
                </a:tc>
                <a:tc>
                  <a:txBody>
                    <a:bodyPr/>
                    <a:lstStyle/>
                    <a:p>
                      <a:pPr algn="ctr"/>
                      <a:r>
                        <a:rPr lang="en-US" sz="1800" dirty="0">
                          <a:latin typeface="Verdana" panose="020B0604030504040204" pitchFamily="34" charset="0"/>
                          <a:ea typeface="Verdana" panose="020B0604030504040204" pitchFamily="34" charset="0"/>
                        </a:rPr>
                        <a:t>535</a:t>
                      </a:r>
                    </a:p>
                  </a:txBody>
                  <a:tcPr/>
                </a:tc>
                <a:tc>
                  <a:txBody>
                    <a:bodyPr/>
                    <a:lstStyle/>
                    <a:p>
                      <a:pPr algn="ctr"/>
                      <a:r>
                        <a:rPr lang="en-US" sz="1800" dirty="0">
                          <a:latin typeface="Verdana" panose="020B0604030504040204" pitchFamily="34" charset="0"/>
                          <a:ea typeface="Verdana" panose="020B0604030504040204" pitchFamily="34" charset="0"/>
                        </a:rPr>
                        <a:t>115</a:t>
                      </a:r>
                    </a:p>
                  </a:txBody>
                  <a:tcPr/>
                </a:tc>
                <a:extLst>
                  <a:ext uri="{0D108BD9-81ED-4DB2-BD59-A6C34878D82A}">
                    <a16:rowId xmlns:a16="http://schemas.microsoft.com/office/drawing/2014/main" val="2723528553"/>
                  </a:ext>
                </a:extLst>
              </a:tr>
              <a:tr h="370840">
                <a:tc>
                  <a:txBody>
                    <a:bodyPr/>
                    <a:lstStyle/>
                    <a:p>
                      <a:pPr algn="ctr"/>
                      <a:r>
                        <a:rPr lang="en-US" sz="1800" dirty="0">
                          <a:latin typeface="Verdana" panose="020B0604030504040204" pitchFamily="34" charset="0"/>
                          <a:ea typeface="Verdana" panose="020B0604030504040204" pitchFamily="34" charset="0"/>
                        </a:rPr>
                        <a:t>3</a:t>
                      </a:r>
                    </a:p>
                  </a:txBody>
                  <a:tcPr/>
                </a:tc>
                <a:tc>
                  <a:txBody>
                    <a:bodyPr/>
                    <a:lstStyle/>
                    <a:p>
                      <a:pPr algn="ctr"/>
                      <a:r>
                        <a:rPr lang="en-US" sz="1800" dirty="0">
                          <a:latin typeface="Verdana" panose="020B0604030504040204" pitchFamily="34" charset="0"/>
                          <a:ea typeface="Verdana" panose="020B0604030504040204" pitchFamily="34" charset="0"/>
                        </a:rPr>
                        <a:t>445</a:t>
                      </a:r>
                    </a:p>
                  </a:txBody>
                  <a:tcPr/>
                </a:tc>
                <a:tc>
                  <a:txBody>
                    <a:bodyPr/>
                    <a:lstStyle/>
                    <a:p>
                      <a:pPr algn="ctr"/>
                      <a:r>
                        <a:rPr lang="en-US" sz="1800" dirty="0">
                          <a:latin typeface="Verdana" panose="020B0604030504040204" pitchFamily="34" charset="0"/>
                          <a:ea typeface="Verdana" panose="020B0604030504040204" pitchFamily="34" charset="0"/>
                        </a:rPr>
                        <a:t>195</a:t>
                      </a:r>
                    </a:p>
                  </a:txBody>
                  <a:tcPr/>
                </a:tc>
                <a:extLst>
                  <a:ext uri="{0D108BD9-81ED-4DB2-BD59-A6C34878D82A}">
                    <a16:rowId xmlns:a16="http://schemas.microsoft.com/office/drawing/2014/main" val="3252320860"/>
                  </a:ext>
                </a:extLst>
              </a:tr>
              <a:tr h="370840">
                <a:tc>
                  <a:txBody>
                    <a:bodyPr/>
                    <a:lstStyle/>
                    <a:p>
                      <a:pPr algn="ctr"/>
                      <a:r>
                        <a:rPr lang="en-US" sz="1800" dirty="0">
                          <a:latin typeface="Verdana" panose="020B0604030504040204" pitchFamily="34" charset="0"/>
                          <a:ea typeface="Verdana" panose="020B0604030504040204" pitchFamily="34" charset="0"/>
                        </a:rPr>
                        <a:t>4</a:t>
                      </a:r>
                    </a:p>
                  </a:txBody>
                  <a:tcPr/>
                </a:tc>
                <a:tc>
                  <a:txBody>
                    <a:bodyPr/>
                    <a:lstStyle/>
                    <a:p>
                      <a:pPr algn="ctr"/>
                      <a:r>
                        <a:rPr lang="en-US" sz="1800" dirty="0">
                          <a:latin typeface="Verdana" panose="020B0604030504040204" pitchFamily="34" charset="0"/>
                          <a:ea typeface="Verdana" panose="020B0604030504040204" pitchFamily="34" charset="0"/>
                        </a:rPr>
                        <a:t>395</a:t>
                      </a:r>
                    </a:p>
                  </a:txBody>
                  <a:tcPr/>
                </a:tc>
                <a:tc>
                  <a:txBody>
                    <a:bodyPr/>
                    <a:lstStyle/>
                    <a:p>
                      <a:pPr algn="ctr"/>
                      <a:r>
                        <a:rPr lang="en-US" sz="1800" dirty="0">
                          <a:latin typeface="Verdana" panose="020B0604030504040204" pitchFamily="34" charset="0"/>
                          <a:ea typeface="Verdana" panose="020B0604030504040204" pitchFamily="34" charset="0"/>
                        </a:rPr>
                        <a:t>205</a:t>
                      </a:r>
                    </a:p>
                  </a:txBody>
                  <a:tcPr/>
                </a:tc>
                <a:extLst>
                  <a:ext uri="{0D108BD9-81ED-4DB2-BD59-A6C34878D82A}">
                    <a16:rowId xmlns:a16="http://schemas.microsoft.com/office/drawing/2014/main" val="3815864030"/>
                  </a:ext>
                </a:extLst>
              </a:tr>
              <a:tr h="370840">
                <a:tc>
                  <a:txBody>
                    <a:bodyPr/>
                    <a:lstStyle/>
                    <a:p>
                      <a:pPr algn="ctr"/>
                      <a:r>
                        <a:rPr lang="en-US" sz="1800" dirty="0">
                          <a:latin typeface="Verdana" panose="020B0604030504040204" pitchFamily="34" charset="0"/>
                          <a:ea typeface="Verdana" panose="020B0604030504040204" pitchFamily="34" charset="0"/>
                        </a:rPr>
                        <a:t>5</a:t>
                      </a:r>
                    </a:p>
                  </a:txBody>
                  <a:tcPr/>
                </a:tc>
                <a:tc>
                  <a:txBody>
                    <a:bodyPr/>
                    <a:lstStyle/>
                    <a:p>
                      <a:pPr algn="ctr"/>
                      <a:r>
                        <a:rPr lang="en-US" sz="1800" dirty="0">
                          <a:latin typeface="Verdana" panose="020B0604030504040204" pitchFamily="34" charset="0"/>
                          <a:ea typeface="Verdana" panose="020B0604030504040204" pitchFamily="34" charset="0"/>
                        </a:rPr>
                        <a:t>250</a:t>
                      </a:r>
                    </a:p>
                  </a:txBody>
                  <a:tcPr/>
                </a:tc>
                <a:tc>
                  <a:txBody>
                    <a:bodyPr/>
                    <a:lstStyle/>
                    <a:p>
                      <a:pPr algn="ctr"/>
                      <a:r>
                        <a:rPr lang="en-US" sz="1800" dirty="0">
                          <a:latin typeface="Verdana" panose="020B0604030504040204" pitchFamily="34" charset="0"/>
                          <a:ea typeface="Verdana" panose="020B0604030504040204" pitchFamily="34" charset="0"/>
                        </a:rPr>
                        <a:t>285</a:t>
                      </a:r>
                    </a:p>
                  </a:txBody>
                  <a:tcPr/>
                </a:tc>
                <a:extLst>
                  <a:ext uri="{0D108BD9-81ED-4DB2-BD59-A6C34878D82A}">
                    <a16:rowId xmlns:a16="http://schemas.microsoft.com/office/drawing/2014/main" val="1400209803"/>
                  </a:ext>
                </a:extLst>
              </a:tr>
              <a:tr h="370840">
                <a:tc>
                  <a:txBody>
                    <a:bodyPr/>
                    <a:lstStyle/>
                    <a:p>
                      <a:pPr algn="ctr"/>
                      <a:r>
                        <a:rPr lang="en-US" sz="1800" dirty="0">
                          <a:latin typeface="Verdana" panose="020B0604030504040204" pitchFamily="34" charset="0"/>
                          <a:ea typeface="Verdana" panose="020B0604030504040204" pitchFamily="34" charset="0"/>
                        </a:rPr>
                        <a:t>6</a:t>
                      </a:r>
                    </a:p>
                  </a:txBody>
                  <a:tcPr/>
                </a:tc>
                <a:tc>
                  <a:txBody>
                    <a:bodyPr/>
                    <a:lstStyle/>
                    <a:p>
                      <a:pPr algn="ctr"/>
                      <a:r>
                        <a:rPr lang="en-US" sz="1800" dirty="0">
                          <a:latin typeface="Verdana" panose="020B0604030504040204" pitchFamily="34" charset="0"/>
                          <a:ea typeface="Verdana" panose="020B0604030504040204" pitchFamily="34" charset="0"/>
                        </a:rPr>
                        <a:t>225</a:t>
                      </a:r>
                    </a:p>
                  </a:txBody>
                  <a:tcPr/>
                </a:tc>
                <a:tc>
                  <a:txBody>
                    <a:bodyPr/>
                    <a:lstStyle/>
                    <a:p>
                      <a:pPr algn="ctr"/>
                      <a:r>
                        <a:rPr lang="en-US" sz="1800" dirty="0">
                          <a:latin typeface="Verdana" panose="020B0604030504040204" pitchFamily="34" charset="0"/>
                          <a:ea typeface="Verdana" panose="020B0604030504040204" pitchFamily="34" charset="0"/>
                        </a:rPr>
                        <a:t>365</a:t>
                      </a:r>
                    </a:p>
                  </a:txBody>
                  <a:tcPr/>
                </a:tc>
                <a:extLst>
                  <a:ext uri="{0D108BD9-81ED-4DB2-BD59-A6C34878D82A}">
                    <a16:rowId xmlns:a16="http://schemas.microsoft.com/office/drawing/2014/main" val="1120333530"/>
                  </a:ext>
                </a:extLst>
              </a:tr>
              <a:tr h="370840">
                <a:tc>
                  <a:txBody>
                    <a:bodyPr/>
                    <a:lstStyle/>
                    <a:p>
                      <a:pPr algn="ctr"/>
                      <a:r>
                        <a:rPr lang="en-US" sz="1800" dirty="0">
                          <a:latin typeface="Verdana" panose="020B0604030504040204" pitchFamily="34" charset="0"/>
                          <a:ea typeface="Verdana" panose="020B0604030504040204" pitchFamily="34" charset="0"/>
                        </a:rPr>
                        <a:t>7</a:t>
                      </a:r>
                    </a:p>
                  </a:txBody>
                  <a:tcPr/>
                </a:tc>
                <a:tc>
                  <a:txBody>
                    <a:bodyPr/>
                    <a:lstStyle/>
                    <a:p>
                      <a:pPr algn="ctr"/>
                      <a:r>
                        <a:rPr lang="en-US" sz="1800" dirty="0">
                          <a:latin typeface="Verdana" panose="020B0604030504040204" pitchFamily="34" charset="0"/>
                          <a:ea typeface="Verdana" panose="020B0604030504040204" pitchFamily="34" charset="0"/>
                        </a:rPr>
                        <a:t>195</a:t>
                      </a:r>
                    </a:p>
                  </a:txBody>
                  <a:tcPr/>
                </a:tc>
                <a:tc>
                  <a:txBody>
                    <a:bodyPr/>
                    <a:lstStyle/>
                    <a:p>
                      <a:pPr algn="ctr"/>
                      <a:r>
                        <a:rPr lang="en-US" sz="1800" dirty="0">
                          <a:latin typeface="Verdana" panose="020B0604030504040204" pitchFamily="34" charset="0"/>
                          <a:ea typeface="Verdana" panose="020B0604030504040204" pitchFamily="34" charset="0"/>
                        </a:rPr>
                        <a:t>410</a:t>
                      </a:r>
                    </a:p>
                  </a:txBody>
                  <a:tcPr/>
                </a:tc>
                <a:extLst>
                  <a:ext uri="{0D108BD9-81ED-4DB2-BD59-A6C34878D82A}">
                    <a16:rowId xmlns:a16="http://schemas.microsoft.com/office/drawing/2014/main" val="1166151974"/>
                  </a:ext>
                </a:extLst>
              </a:tr>
              <a:tr h="370840">
                <a:tc>
                  <a:txBody>
                    <a:bodyPr/>
                    <a:lstStyle/>
                    <a:p>
                      <a:pPr algn="ctr"/>
                      <a:r>
                        <a:rPr lang="en-US" sz="1800" dirty="0">
                          <a:latin typeface="Verdana" panose="020B0604030504040204" pitchFamily="34" charset="0"/>
                          <a:ea typeface="Verdana" panose="020B0604030504040204" pitchFamily="34" charset="0"/>
                        </a:rPr>
                        <a:t>8</a:t>
                      </a:r>
                    </a:p>
                  </a:txBody>
                  <a:tcPr/>
                </a:tc>
                <a:tc>
                  <a:txBody>
                    <a:bodyPr/>
                    <a:lstStyle/>
                    <a:p>
                      <a:pPr algn="ctr"/>
                      <a:r>
                        <a:rPr lang="en-US" sz="1800" dirty="0">
                          <a:latin typeface="Verdana" panose="020B0604030504040204" pitchFamily="34" charset="0"/>
                          <a:ea typeface="Verdana" panose="020B0604030504040204" pitchFamily="34" charset="0"/>
                        </a:rPr>
                        <a:t>150</a:t>
                      </a:r>
                    </a:p>
                  </a:txBody>
                  <a:tcPr/>
                </a:tc>
                <a:tc>
                  <a:txBody>
                    <a:bodyPr/>
                    <a:lstStyle/>
                    <a:p>
                      <a:pPr algn="ctr"/>
                      <a:r>
                        <a:rPr lang="en-US" sz="1800" dirty="0">
                          <a:latin typeface="Verdana" panose="020B0604030504040204" pitchFamily="34" charset="0"/>
                          <a:ea typeface="Verdana" panose="020B0604030504040204" pitchFamily="34" charset="0"/>
                        </a:rPr>
                        <a:t>500</a:t>
                      </a:r>
                    </a:p>
                  </a:txBody>
                  <a:tcPr/>
                </a:tc>
                <a:extLst>
                  <a:ext uri="{0D108BD9-81ED-4DB2-BD59-A6C34878D82A}">
                    <a16:rowId xmlns:a16="http://schemas.microsoft.com/office/drawing/2014/main" val="4119100737"/>
                  </a:ext>
                </a:extLst>
              </a:tr>
              <a:tr h="370840">
                <a:tc>
                  <a:txBody>
                    <a:bodyPr/>
                    <a:lstStyle/>
                    <a:p>
                      <a:pPr algn="ctr"/>
                      <a:r>
                        <a:rPr lang="en-US" sz="1800" dirty="0">
                          <a:latin typeface="Verdana" panose="020B0604030504040204" pitchFamily="34" charset="0"/>
                          <a:ea typeface="Verdana" panose="020B0604030504040204" pitchFamily="34" charset="0"/>
                        </a:rPr>
                        <a:t>9</a:t>
                      </a:r>
                    </a:p>
                  </a:txBody>
                  <a:tcPr/>
                </a:tc>
                <a:tc>
                  <a:txBody>
                    <a:bodyPr/>
                    <a:lstStyle/>
                    <a:p>
                      <a:pPr algn="ctr"/>
                      <a:r>
                        <a:rPr lang="en-US" sz="1800" dirty="0">
                          <a:latin typeface="Verdana" panose="020B0604030504040204" pitchFamily="34" charset="0"/>
                          <a:ea typeface="Verdana" panose="020B0604030504040204" pitchFamily="34" charset="0"/>
                        </a:rPr>
                        <a:t>85</a:t>
                      </a:r>
                    </a:p>
                  </a:txBody>
                  <a:tcPr/>
                </a:tc>
                <a:tc>
                  <a:txBody>
                    <a:bodyPr/>
                    <a:lstStyle/>
                    <a:p>
                      <a:pPr algn="ctr"/>
                      <a:r>
                        <a:rPr lang="en-US" sz="1800" dirty="0">
                          <a:latin typeface="Verdana" panose="020B0604030504040204" pitchFamily="34" charset="0"/>
                          <a:ea typeface="Verdana" panose="020B0604030504040204" pitchFamily="34" charset="0"/>
                        </a:rPr>
                        <a:t>595</a:t>
                      </a:r>
                    </a:p>
                  </a:txBody>
                  <a:tcPr/>
                </a:tc>
                <a:extLst>
                  <a:ext uri="{0D108BD9-81ED-4DB2-BD59-A6C34878D82A}">
                    <a16:rowId xmlns:a16="http://schemas.microsoft.com/office/drawing/2014/main" val="2732694110"/>
                  </a:ext>
                </a:extLst>
              </a:tr>
              <a:tr h="370840">
                <a:tc>
                  <a:txBody>
                    <a:bodyPr/>
                    <a:lstStyle/>
                    <a:p>
                      <a:pPr algn="ctr"/>
                      <a:r>
                        <a:rPr lang="en-US" sz="1800" dirty="0">
                          <a:latin typeface="Verdana" panose="020B0604030504040204" pitchFamily="34" charset="0"/>
                          <a:ea typeface="Verdana" panose="020B0604030504040204" pitchFamily="34" charset="0"/>
                        </a:rPr>
                        <a:t>10</a:t>
                      </a:r>
                    </a:p>
                  </a:txBody>
                  <a:tcPr/>
                </a:tc>
                <a:tc>
                  <a:txBody>
                    <a:bodyPr/>
                    <a:lstStyle/>
                    <a:p>
                      <a:pPr algn="ctr"/>
                      <a:r>
                        <a:rPr lang="en-US" sz="1800" dirty="0">
                          <a:latin typeface="Verdana" panose="020B0604030504040204" pitchFamily="34" charset="0"/>
                          <a:ea typeface="Verdana" panose="020B0604030504040204" pitchFamily="34" charset="0"/>
                        </a:rPr>
                        <a:t>55</a:t>
                      </a:r>
                    </a:p>
                  </a:txBody>
                  <a:tcPr/>
                </a:tc>
                <a:tc>
                  <a:txBody>
                    <a:bodyPr/>
                    <a:lstStyle/>
                    <a:p>
                      <a:pPr algn="ctr"/>
                      <a:r>
                        <a:rPr lang="en-US" sz="1800" dirty="0">
                          <a:latin typeface="Verdana" panose="020B0604030504040204" pitchFamily="34" charset="0"/>
                          <a:ea typeface="Verdana" panose="020B0604030504040204" pitchFamily="34" charset="0"/>
                        </a:rPr>
                        <a:t>640</a:t>
                      </a:r>
                    </a:p>
                  </a:txBody>
                  <a:tcPr/>
                </a:tc>
                <a:extLst>
                  <a:ext uri="{0D108BD9-81ED-4DB2-BD59-A6C34878D82A}">
                    <a16:rowId xmlns:a16="http://schemas.microsoft.com/office/drawing/2014/main" val="1206151463"/>
                  </a:ext>
                </a:extLst>
              </a:tr>
            </a:tbl>
          </a:graphicData>
        </a:graphic>
      </p:graphicFrame>
    </p:spTree>
    <p:extLst>
      <p:ext uri="{BB962C8B-B14F-4D97-AF65-F5344CB8AC3E}">
        <p14:creationId xmlns:p14="http://schemas.microsoft.com/office/powerpoint/2010/main" val="2856463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Placeholder 16">
            <a:extLst>
              <a:ext uri="{FF2B5EF4-FFF2-40B4-BE49-F238E27FC236}">
                <a16:creationId xmlns:a16="http://schemas.microsoft.com/office/drawing/2014/main" id="{176229FC-7E8A-4C28-B5E0-65E5309332C4}"/>
              </a:ext>
            </a:extLst>
          </p:cNvPr>
          <p:cNvSpPr>
            <a:spLocks noGrp="1"/>
          </p:cNvSpPr>
          <p:nvPr>
            <p:ph type="body" sz="quarter" idx="33"/>
          </p:nvPr>
        </p:nvSpPr>
        <p:spPr/>
        <p:txBody>
          <a:bodyPr/>
          <a:lstStyle/>
          <a:p>
            <a:r>
              <a:rPr lang="en-US" dirty="0"/>
              <a:t>1 of 4</a:t>
            </a:r>
          </a:p>
        </p:txBody>
      </p:sp>
      <p:sp>
        <p:nvSpPr>
          <p:cNvPr id="13" name="Text Placeholder 12">
            <a:extLst>
              <a:ext uri="{FF2B5EF4-FFF2-40B4-BE49-F238E27FC236}">
                <a16:creationId xmlns:a16="http://schemas.microsoft.com/office/drawing/2014/main" id="{42240B39-4A58-4BD6-B9E6-E8658952C131}"/>
              </a:ext>
            </a:extLst>
          </p:cNvPr>
          <p:cNvSpPr>
            <a:spLocks noGrp="1"/>
          </p:cNvSpPr>
          <p:nvPr>
            <p:ph type="body" sz="quarter" idx="34"/>
          </p:nvPr>
        </p:nvSpPr>
        <p:spPr/>
        <p:txBody>
          <a:bodyPr/>
          <a:lstStyle/>
          <a:p>
            <a:r>
              <a:rPr lang="en-US" dirty="0"/>
              <a:t>Output:</a:t>
            </a:r>
            <a:br>
              <a:rPr lang="en-US" dirty="0"/>
            </a:br>
            <a:r>
              <a:rPr lang="en-US" dirty="0"/>
              <a:t>Challenge</a:t>
            </a:r>
            <a:br>
              <a:rPr lang="en-US" dirty="0"/>
            </a:br>
            <a:r>
              <a:rPr lang="en-US" dirty="0"/>
              <a:t>It!</a:t>
            </a:r>
          </a:p>
          <a:p>
            <a:endParaRPr lang="en-US" dirty="0"/>
          </a:p>
        </p:txBody>
      </p:sp>
      <p:sp>
        <p:nvSpPr>
          <p:cNvPr id="14" name="Text Placeholder 13">
            <a:extLst>
              <a:ext uri="{FF2B5EF4-FFF2-40B4-BE49-F238E27FC236}">
                <a16:creationId xmlns:a16="http://schemas.microsoft.com/office/drawing/2014/main" id="{3BCCCB24-3A3C-4FFA-827E-EF1152CDCC9F}"/>
              </a:ext>
            </a:extLst>
          </p:cNvPr>
          <p:cNvSpPr>
            <a:spLocks noGrp="1"/>
          </p:cNvSpPr>
          <p:nvPr>
            <p:ph type="body" sz="quarter" idx="26"/>
          </p:nvPr>
        </p:nvSpPr>
        <p:spPr/>
        <p:txBody>
          <a:bodyPr/>
          <a:lstStyle/>
          <a:p>
            <a:r>
              <a:rPr lang="en-US" dirty="0"/>
              <a:t>2 of 4</a:t>
            </a:r>
          </a:p>
        </p:txBody>
      </p:sp>
      <p:sp>
        <p:nvSpPr>
          <p:cNvPr id="11" name="Text Placeholder 10">
            <a:extLst>
              <a:ext uri="{FF2B5EF4-FFF2-40B4-BE49-F238E27FC236}">
                <a16:creationId xmlns:a16="http://schemas.microsoft.com/office/drawing/2014/main" id="{6C8A8353-1E7C-4B97-9A7D-61672B53AFAF}"/>
              </a:ext>
            </a:extLst>
          </p:cNvPr>
          <p:cNvSpPr>
            <a:spLocks noGrp="1"/>
          </p:cNvSpPr>
          <p:nvPr>
            <p:ph type="body" sz="quarter" idx="32"/>
          </p:nvPr>
        </p:nvSpPr>
        <p:spPr/>
        <p:txBody>
          <a:bodyPr/>
          <a:lstStyle/>
          <a:p>
            <a:r>
              <a:rPr lang="en-US" dirty="0"/>
              <a:t>Output:</a:t>
            </a:r>
            <a:br>
              <a:rPr lang="en-US" dirty="0"/>
            </a:br>
            <a:r>
              <a:rPr lang="en-US" dirty="0"/>
              <a:t>Challenge</a:t>
            </a:r>
            <a:br>
              <a:rPr lang="en-US" dirty="0"/>
            </a:br>
            <a:r>
              <a:rPr lang="en-US" dirty="0"/>
              <a:t>It!</a:t>
            </a:r>
          </a:p>
          <a:p>
            <a:endParaRPr lang="en-US" dirty="0"/>
          </a:p>
        </p:txBody>
      </p:sp>
      <p:sp>
        <p:nvSpPr>
          <p:cNvPr id="15" name="Text Placeholder 14">
            <a:extLst>
              <a:ext uri="{FF2B5EF4-FFF2-40B4-BE49-F238E27FC236}">
                <a16:creationId xmlns:a16="http://schemas.microsoft.com/office/drawing/2014/main" id="{3639991F-64AC-4144-A56D-D4A76F56C228}"/>
              </a:ext>
            </a:extLst>
          </p:cNvPr>
          <p:cNvSpPr>
            <a:spLocks noGrp="1"/>
          </p:cNvSpPr>
          <p:nvPr>
            <p:ph type="body" sz="quarter" idx="28"/>
          </p:nvPr>
        </p:nvSpPr>
        <p:spPr/>
        <p:txBody>
          <a:bodyPr/>
          <a:lstStyle/>
          <a:p>
            <a:r>
              <a:rPr lang="en-US" dirty="0"/>
              <a:t>3 of 4</a:t>
            </a:r>
          </a:p>
        </p:txBody>
      </p:sp>
      <p:sp>
        <p:nvSpPr>
          <p:cNvPr id="8" name="Text Placeholder 7">
            <a:extLst>
              <a:ext uri="{FF2B5EF4-FFF2-40B4-BE49-F238E27FC236}">
                <a16:creationId xmlns:a16="http://schemas.microsoft.com/office/drawing/2014/main" id="{E409DCA9-EE76-4367-B24A-5728F7823714}"/>
              </a:ext>
            </a:extLst>
          </p:cNvPr>
          <p:cNvSpPr>
            <a:spLocks noGrp="1"/>
          </p:cNvSpPr>
          <p:nvPr>
            <p:ph type="body" sz="quarter" idx="29"/>
          </p:nvPr>
        </p:nvSpPr>
        <p:spPr/>
        <p:txBody>
          <a:bodyPr/>
          <a:lstStyle/>
          <a:p>
            <a:r>
              <a:rPr lang="en-US" dirty="0"/>
              <a:t>Output:</a:t>
            </a:r>
            <a:br>
              <a:rPr lang="en-US" dirty="0"/>
            </a:br>
            <a:r>
              <a:rPr lang="en-US" dirty="0"/>
              <a:t>Challenge</a:t>
            </a:r>
            <a:br>
              <a:rPr lang="en-US" dirty="0"/>
            </a:br>
            <a:r>
              <a:rPr lang="en-US" dirty="0"/>
              <a:t>It!</a:t>
            </a:r>
          </a:p>
          <a:p>
            <a:endParaRPr lang="en-US" dirty="0"/>
          </a:p>
        </p:txBody>
      </p:sp>
      <p:sp>
        <p:nvSpPr>
          <p:cNvPr id="16" name="Text Placeholder 15">
            <a:extLst>
              <a:ext uri="{FF2B5EF4-FFF2-40B4-BE49-F238E27FC236}">
                <a16:creationId xmlns:a16="http://schemas.microsoft.com/office/drawing/2014/main" id="{C63A5482-15E7-4FC6-8D8A-704C317678DF}"/>
              </a:ext>
            </a:extLst>
          </p:cNvPr>
          <p:cNvSpPr>
            <a:spLocks noGrp="1"/>
          </p:cNvSpPr>
          <p:nvPr>
            <p:ph type="body" sz="quarter" idx="30"/>
          </p:nvPr>
        </p:nvSpPr>
        <p:spPr/>
        <p:txBody>
          <a:bodyPr/>
          <a:lstStyle/>
          <a:p>
            <a:r>
              <a:rPr lang="en-US" dirty="0"/>
              <a:t>4 of 4</a:t>
            </a:r>
          </a:p>
        </p:txBody>
      </p:sp>
      <p:sp>
        <p:nvSpPr>
          <p:cNvPr id="10" name="Text Placeholder 9">
            <a:extLst>
              <a:ext uri="{FF2B5EF4-FFF2-40B4-BE49-F238E27FC236}">
                <a16:creationId xmlns:a16="http://schemas.microsoft.com/office/drawing/2014/main" id="{200DAC2D-ECF2-4BD0-B7B2-51963FFB7E75}"/>
              </a:ext>
            </a:extLst>
          </p:cNvPr>
          <p:cNvSpPr>
            <a:spLocks noGrp="1"/>
          </p:cNvSpPr>
          <p:nvPr>
            <p:ph type="body" sz="quarter" idx="31"/>
          </p:nvPr>
        </p:nvSpPr>
        <p:spPr/>
        <p:txBody>
          <a:bodyPr/>
          <a:lstStyle/>
          <a:p>
            <a:r>
              <a:rPr lang="en-US" dirty="0"/>
              <a:t>Output:</a:t>
            </a:r>
            <a:br>
              <a:rPr lang="en-US" dirty="0"/>
            </a:br>
            <a:r>
              <a:rPr lang="en-US" dirty="0"/>
              <a:t>Challenge</a:t>
            </a:r>
            <a:br>
              <a:rPr lang="en-US" dirty="0"/>
            </a:br>
            <a:r>
              <a:rPr lang="en-US" dirty="0"/>
              <a:t>It!</a:t>
            </a:r>
          </a:p>
          <a:p>
            <a:endParaRPr lang="en-US" dirty="0"/>
          </a:p>
        </p:txBody>
      </p:sp>
      <p:sp>
        <p:nvSpPr>
          <p:cNvPr id="2" name="Rectangle 1">
            <a:extLst>
              <a:ext uri="{FF2B5EF4-FFF2-40B4-BE49-F238E27FC236}">
                <a16:creationId xmlns:a16="http://schemas.microsoft.com/office/drawing/2014/main" id="{89930F5E-C858-A745-9C75-9837BE63DBE7}"/>
              </a:ext>
            </a:extLst>
          </p:cNvPr>
          <p:cNvSpPr/>
          <p:nvPr/>
        </p:nvSpPr>
        <p:spPr>
          <a:xfrm>
            <a:off x="381352" y="1313699"/>
            <a:ext cx="4446270" cy="1754326"/>
          </a:xfrm>
          <a:prstGeom prst="rect">
            <a:avLst/>
          </a:prstGeom>
        </p:spPr>
        <p:txBody>
          <a:bodyPr wrap="square">
            <a:spAutoFit/>
          </a:bodyPr>
          <a:lstStyle/>
          <a:p>
            <a:r>
              <a:rPr lang="en-US" dirty="0">
                <a:latin typeface="Verdana" panose="020B0604030504040204" pitchFamily="34" charset="0"/>
                <a:ea typeface="Verdana" panose="020B0604030504040204" pitchFamily="34" charset="0"/>
                <a:cs typeface="Verdana" panose="020B0604030504040204" pitchFamily="34" charset="0"/>
              </a:rPr>
              <a:t>The data table represents data collected over a ten-year study of two varieties of the same species of moth. The numbers show the number of moths captured in traps each year. </a:t>
            </a:r>
            <a:endParaRPr lang="en-US" b="0" i="0" dirty="0">
              <a:effectLst/>
              <a:latin typeface="Verdana" panose="020B0604030504040204" pitchFamily="34" charset="0"/>
              <a:ea typeface="Verdana" panose="020B0604030504040204" pitchFamily="34" charset="0"/>
              <a:cs typeface="Verdana" panose="020B0604030504040204" pitchFamily="34" charset="0"/>
            </a:endParaRPr>
          </a:p>
        </p:txBody>
      </p:sp>
      <p:sp>
        <p:nvSpPr>
          <p:cNvPr id="3" name="TextBox 2">
            <a:extLst>
              <a:ext uri="{FF2B5EF4-FFF2-40B4-BE49-F238E27FC236}">
                <a16:creationId xmlns:a16="http://schemas.microsoft.com/office/drawing/2014/main" id="{03E8239D-687C-E347-A419-90DB81D10BAF}"/>
              </a:ext>
            </a:extLst>
          </p:cNvPr>
          <p:cNvSpPr txBox="1"/>
          <p:nvPr/>
        </p:nvSpPr>
        <p:spPr>
          <a:xfrm>
            <a:off x="5648088" y="1303148"/>
            <a:ext cx="3886200" cy="2031325"/>
          </a:xfrm>
          <a:prstGeom prst="rect">
            <a:avLst/>
          </a:prstGeom>
          <a:noFill/>
        </p:spPr>
        <p:txBody>
          <a:bodyPr wrap="square" rtlCol="0">
            <a:spAutoFit/>
          </a:bodyPr>
          <a:lstStyle/>
          <a:p>
            <a:pPr marL="342900" indent="-342900">
              <a:buFont typeface="+mj-lt"/>
              <a:buAutoNum type="arabicPeriod"/>
            </a:pPr>
            <a:r>
              <a:rPr lang="en-US" dirty="0">
                <a:latin typeface="Verdana" panose="020B0604030504040204" pitchFamily="34" charset="0"/>
                <a:ea typeface="Verdana" panose="020B0604030504040204" pitchFamily="34" charset="0"/>
                <a:cs typeface="Verdana" panose="020B0604030504040204" pitchFamily="34" charset="0"/>
              </a:rPr>
              <a:t>What type of graph would be best used to illustrate the data - Bar, line, or pie chart?</a:t>
            </a:r>
          </a:p>
          <a:p>
            <a:pPr marL="342900" indent="-342900">
              <a:buFont typeface="+mj-lt"/>
              <a:buAutoNum type="arabicPeriod"/>
            </a:pPr>
            <a:endParaRPr lang="en-US"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a:pPr>
            <a:r>
              <a:rPr lang="en-US" dirty="0">
                <a:latin typeface="Verdana" panose="020B0604030504040204" pitchFamily="34" charset="0"/>
                <a:ea typeface="Verdana" panose="020B0604030504040204" pitchFamily="34" charset="0"/>
                <a:cs typeface="Verdana" panose="020B0604030504040204" pitchFamily="34" charset="0"/>
              </a:rPr>
              <a:t>What would be the dependent variable? The independent variable?</a:t>
            </a:r>
          </a:p>
        </p:txBody>
      </p:sp>
      <p:sp>
        <p:nvSpPr>
          <p:cNvPr id="4" name="TextBox 3">
            <a:extLst>
              <a:ext uri="{FF2B5EF4-FFF2-40B4-BE49-F238E27FC236}">
                <a16:creationId xmlns:a16="http://schemas.microsoft.com/office/drawing/2014/main" id="{D0835D74-00A6-DB48-853F-64A1476DB1E2}"/>
              </a:ext>
            </a:extLst>
          </p:cNvPr>
          <p:cNvSpPr txBox="1"/>
          <p:nvPr/>
        </p:nvSpPr>
        <p:spPr>
          <a:xfrm>
            <a:off x="380616" y="5332372"/>
            <a:ext cx="4447006" cy="1569660"/>
          </a:xfrm>
          <a:prstGeom prst="rect">
            <a:avLst/>
          </a:prstGeom>
          <a:noFill/>
        </p:spPr>
        <p:txBody>
          <a:bodyPr wrap="square" rtlCol="0">
            <a:spAutoFit/>
          </a:bodyPr>
          <a:lstStyle/>
          <a:p>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Be sure to label your chart with all the appropriate labels.</a:t>
            </a:r>
          </a:p>
          <a:p>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Be sure to include a key.</a:t>
            </a:r>
          </a:p>
          <a:p>
            <a:pPr marL="342900" indent="-342900">
              <a:buAutoNum type="arabicPeriod" startAt="4"/>
            </a:pPr>
            <a:endParaRPr lang="en-US" sz="1600" dirty="0"/>
          </a:p>
        </p:txBody>
      </p:sp>
      <p:sp>
        <p:nvSpPr>
          <p:cNvPr id="5" name="TextBox 4">
            <a:extLst>
              <a:ext uri="{FF2B5EF4-FFF2-40B4-BE49-F238E27FC236}">
                <a16:creationId xmlns:a16="http://schemas.microsoft.com/office/drawing/2014/main" id="{BB73082F-EC14-3D43-9AD9-52494D8031C4}"/>
              </a:ext>
            </a:extLst>
          </p:cNvPr>
          <p:cNvSpPr txBox="1"/>
          <p:nvPr/>
        </p:nvSpPr>
        <p:spPr>
          <a:xfrm>
            <a:off x="5648087" y="5372781"/>
            <a:ext cx="4078567" cy="1908215"/>
          </a:xfrm>
          <a:prstGeom prst="rect">
            <a:avLst/>
          </a:prstGeom>
          <a:noFill/>
        </p:spPr>
        <p:txBody>
          <a:bodyPr wrap="square" rtlCol="0">
            <a:spAutoFit/>
          </a:bodyPr>
          <a:lstStyle/>
          <a:p>
            <a:pPr marL="342900" indent="-342900">
              <a:buFont typeface="+mj-lt"/>
              <a:buAutoNum type="arabicPeriod" startAt="7"/>
            </a:pPr>
            <a:r>
              <a:rPr lang="en-US" dirty="0">
                <a:latin typeface="Verdana" panose="020B0604030504040204" pitchFamily="34" charset="0"/>
                <a:ea typeface="Verdana" panose="020B0604030504040204" pitchFamily="34" charset="0"/>
                <a:cs typeface="Verdana" panose="020B0604030504040204" pitchFamily="34" charset="0"/>
              </a:rPr>
              <a:t>Write a claim of what the data means.</a:t>
            </a:r>
          </a:p>
          <a:p>
            <a:pPr marL="342900" indent="-342900">
              <a:buFont typeface="+mj-lt"/>
              <a:buAutoNum type="arabicPeriod" startAt="7"/>
            </a:pPr>
            <a:endParaRPr lang="en-US"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mj-lt"/>
              <a:buAutoNum type="arabicPeriod" startAt="7"/>
            </a:pPr>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Use key vocabulary from the station lab to back up your claim.</a:t>
            </a:r>
          </a:p>
          <a:p>
            <a:endParaRPr lang="en-US" sz="1600" dirty="0"/>
          </a:p>
        </p:txBody>
      </p:sp>
      <p:sp>
        <p:nvSpPr>
          <p:cNvPr id="6" name="Rectangle 5">
            <a:extLst>
              <a:ext uri="{FF2B5EF4-FFF2-40B4-BE49-F238E27FC236}">
                <a16:creationId xmlns:a16="http://schemas.microsoft.com/office/drawing/2014/main" id="{700677D8-5D38-F342-B50C-309360CE70A3}"/>
              </a:ext>
            </a:extLst>
          </p:cNvPr>
          <p:cNvSpPr/>
          <p:nvPr/>
        </p:nvSpPr>
        <p:spPr>
          <a:xfrm>
            <a:off x="6333888" y="246301"/>
            <a:ext cx="3398623" cy="369332"/>
          </a:xfrm>
          <a:prstGeom prst="rect">
            <a:avLst/>
          </a:prstGeom>
        </p:spPr>
        <p:txBody>
          <a:bodyPr wrap="none">
            <a:spAutoFit/>
          </a:bodyPr>
          <a:lstStyle/>
          <a:p>
            <a:r>
              <a:rPr lang="en-US" dirty="0">
                <a:latin typeface="Verdana" panose="020B0604030504040204" pitchFamily="34" charset="0"/>
                <a:ea typeface="Verdana" panose="020B0604030504040204" pitchFamily="34" charset="0"/>
                <a:cs typeface="Verdana" panose="020B0604030504040204" pitchFamily="34" charset="0"/>
              </a:rPr>
              <a:t>Examine the data provided.</a:t>
            </a:r>
          </a:p>
        </p:txBody>
      </p:sp>
      <p:sp>
        <p:nvSpPr>
          <p:cNvPr id="7" name="Rectangle 6">
            <a:extLst>
              <a:ext uri="{FF2B5EF4-FFF2-40B4-BE49-F238E27FC236}">
                <a16:creationId xmlns:a16="http://schemas.microsoft.com/office/drawing/2014/main" id="{A832CB57-705C-9C42-B5AE-994A037C5AE4}"/>
              </a:ext>
            </a:extLst>
          </p:cNvPr>
          <p:cNvSpPr/>
          <p:nvPr/>
        </p:nvSpPr>
        <p:spPr>
          <a:xfrm>
            <a:off x="1148795" y="4231448"/>
            <a:ext cx="3678827" cy="646331"/>
          </a:xfrm>
          <a:prstGeom prst="rect">
            <a:avLst/>
          </a:prstGeom>
        </p:spPr>
        <p:txBody>
          <a:bodyPr wrap="square">
            <a:spAutoFit/>
          </a:bodyPr>
          <a:lstStyle/>
          <a:p>
            <a:pPr marL="342900" indent="-342900">
              <a:buFont typeface="+mj-lt"/>
              <a:buAutoNum type="arabicPeriod" startAt="3"/>
            </a:pPr>
            <a:r>
              <a:rPr lang="en-US" dirty="0">
                <a:latin typeface="Verdana" panose="020B0604030504040204" pitchFamily="34" charset="0"/>
                <a:ea typeface="Verdana" panose="020B0604030504040204" pitchFamily="34" charset="0"/>
                <a:cs typeface="Verdana" panose="020B0604030504040204" pitchFamily="34" charset="0"/>
              </a:rPr>
              <a:t>Use the data to create your chosen graph type.  </a:t>
            </a:r>
          </a:p>
        </p:txBody>
      </p:sp>
      <p:sp>
        <p:nvSpPr>
          <p:cNvPr id="9" name="Rectangle 8">
            <a:extLst>
              <a:ext uri="{FF2B5EF4-FFF2-40B4-BE49-F238E27FC236}">
                <a16:creationId xmlns:a16="http://schemas.microsoft.com/office/drawing/2014/main" id="{4A907C70-1798-6849-9852-72DBAFF80CE4}"/>
              </a:ext>
            </a:extLst>
          </p:cNvPr>
          <p:cNvSpPr/>
          <p:nvPr/>
        </p:nvSpPr>
        <p:spPr>
          <a:xfrm>
            <a:off x="6328032" y="4221862"/>
            <a:ext cx="3398623" cy="584775"/>
          </a:xfrm>
          <a:prstGeom prst="rect">
            <a:avLst/>
          </a:prstGeom>
        </p:spPr>
        <p:txBody>
          <a:bodyPr wrap="square">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Examine your completed graph.</a:t>
            </a:r>
          </a:p>
        </p:txBody>
      </p:sp>
    </p:spTree>
    <p:extLst>
      <p:ext uri="{BB962C8B-B14F-4D97-AF65-F5344CB8AC3E}">
        <p14:creationId xmlns:p14="http://schemas.microsoft.com/office/powerpoint/2010/main" val="1812459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3BD7CBA-D54B-4DFC-A92F-B2DB76DADA8F}"/>
              </a:ext>
            </a:extLst>
          </p:cNvPr>
          <p:cNvSpPr txBox="1"/>
          <p:nvPr/>
        </p:nvSpPr>
        <p:spPr>
          <a:xfrm>
            <a:off x="3458816" y="7220841"/>
            <a:ext cx="3436185" cy="461665"/>
          </a:xfrm>
          <a:prstGeom prst="rect">
            <a:avLst/>
          </a:prstGeom>
          <a:noFill/>
        </p:spPr>
        <p:txBody>
          <a:bodyPr wrap="square" rtlCol="0">
            <a:spAutoFit/>
          </a:bodyPr>
          <a:lstStyle/>
          <a:p>
            <a:pPr marL="171450" indent="-171450">
              <a:spcAft>
                <a:spcPts val="600"/>
              </a:spcAft>
              <a:buFont typeface="Wingdings" panose="05000000000000000000" pitchFamily="2" charset="2"/>
              <a:buChar char="q"/>
            </a:pPr>
            <a:r>
              <a:rPr lang="en-US" sz="1200" dirty="0">
                <a:latin typeface="Verdana" panose="020B0604030504040204" pitchFamily="34" charset="0"/>
                <a:ea typeface="Verdana" panose="020B0604030504040204" pitchFamily="34" charset="0"/>
              </a:rPr>
              <a:t>Checked by teacher.  Initials: _______</a:t>
            </a:r>
            <a:br>
              <a:rPr lang="en-US" sz="1200" dirty="0">
                <a:latin typeface="Verdana" panose="020B0604030504040204" pitchFamily="34" charset="0"/>
                <a:ea typeface="Verdana" panose="020B0604030504040204" pitchFamily="34" charset="0"/>
              </a:rPr>
            </a:br>
            <a:endParaRPr lang="en-US" sz="1200" dirty="0">
              <a:latin typeface="Verdana" panose="020B0604030504040204" pitchFamily="34" charset="0"/>
              <a:ea typeface="Verdana" panose="020B0604030504040204" pitchFamily="34" charset="0"/>
            </a:endParaRPr>
          </a:p>
        </p:txBody>
      </p:sp>
      <p:sp>
        <p:nvSpPr>
          <p:cNvPr id="5" name="TextBox 4">
            <a:extLst>
              <a:ext uri="{FF2B5EF4-FFF2-40B4-BE49-F238E27FC236}">
                <a16:creationId xmlns:a16="http://schemas.microsoft.com/office/drawing/2014/main" id="{D9507F67-82C1-4E0D-A45E-7B2D6E9785AC}"/>
              </a:ext>
            </a:extLst>
          </p:cNvPr>
          <p:cNvSpPr txBox="1"/>
          <p:nvPr/>
        </p:nvSpPr>
        <p:spPr>
          <a:xfrm>
            <a:off x="3458816" y="2944636"/>
            <a:ext cx="3140767" cy="4124206"/>
          </a:xfrm>
          <a:prstGeom prst="rect">
            <a:avLst/>
          </a:prstGeom>
          <a:noFill/>
        </p:spPr>
        <p:txBody>
          <a:bodyPr wrap="square" rtlCol="0">
            <a:spAutoFit/>
          </a:bodyPr>
          <a:lstStyle/>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p:txBody>
      </p:sp>
      <p:sp>
        <p:nvSpPr>
          <p:cNvPr id="6" name="TextBox 5">
            <a:extLst>
              <a:ext uri="{FF2B5EF4-FFF2-40B4-BE49-F238E27FC236}">
                <a16:creationId xmlns:a16="http://schemas.microsoft.com/office/drawing/2014/main" id="{284B7F5B-78B4-403F-A4DB-83D10D30C006}"/>
              </a:ext>
            </a:extLst>
          </p:cNvPr>
          <p:cNvSpPr txBox="1"/>
          <p:nvPr/>
        </p:nvSpPr>
        <p:spPr>
          <a:xfrm>
            <a:off x="6747440" y="2944636"/>
            <a:ext cx="3140767" cy="4170372"/>
          </a:xfrm>
          <a:prstGeom prst="rect">
            <a:avLst/>
          </a:prstGeom>
          <a:noFill/>
        </p:spPr>
        <p:txBody>
          <a:bodyPr wrap="square" rtlCol="0">
            <a:spAutoFit/>
          </a:bodyPr>
          <a:lstStyle/>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p:txBody>
      </p:sp>
      <p:graphicFrame>
        <p:nvGraphicFramePr>
          <p:cNvPr id="9" name="Table 8">
            <a:extLst>
              <a:ext uri="{FF2B5EF4-FFF2-40B4-BE49-F238E27FC236}">
                <a16:creationId xmlns:a16="http://schemas.microsoft.com/office/drawing/2014/main" id="{7052AACB-5CB0-428A-80E8-6905D98A453A}"/>
              </a:ext>
            </a:extLst>
          </p:cNvPr>
          <p:cNvGraphicFramePr>
            <a:graphicFrameLocks noGrp="1"/>
          </p:cNvGraphicFramePr>
          <p:nvPr>
            <p:extLst>
              <p:ext uri="{D42A27DB-BD31-4B8C-83A1-F6EECF244321}">
                <p14:modId xmlns:p14="http://schemas.microsoft.com/office/powerpoint/2010/main" val="2180686629"/>
              </p:ext>
            </p:extLst>
          </p:nvPr>
        </p:nvGraphicFramePr>
        <p:xfrm>
          <a:off x="182122" y="919504"/>
          <a:ext cx="9669545" cy="1590233"/>
        </p:xfrm>
        <a:graphic>
          <a:graphicData uri="http://schemas.openxmlformats.org/drawingml/2006/table">
            <a:tbl>
              <a:tblPr>
                <a:tableStyleId>{5940675A-B579-460E-94D1-54222C63F5DA}</a:tableStyleId>
              </a:tblPr>
              <a:tblGrid>
                <a:gridCol w="1933909">
                  <a:extLst>
                    <a:ext uri="{9D8B030D-6E8A-4147-A177-3AD203B41FA5}">
                      <a16:colId xmlns:a16="http://schemas.microsoft.com/office/drawing/2014/main" val="2899515378"/>
                    </a:ext>
                  </a:extLst>
                </a:gridCol>
                <a:gridCol w="1933909">
                  <a:extLst>
                    <a:ext uri="{9D8B030D-6E8A-4147-A177-3AD203B41FA5}">
                      <a16:colId xmlns:a16="http://schemas.microsoft.com/office/drawing/2014/main" val="2216673636"/>
                    </a:ext>
                  </a:extLst>
                </a:gridCol>
                <a:gridCol w="1933909">
                  <a:extLst>
                    <a:ext uri="{9D8B030D-6E8A-4147-A177-3AD203B41FA5}">
                      <a16:colId xmlns:a16="http://schemas.microsoft.com/office/drawing/2014/main" val="542901989"/>
                    </a:ext>
                  </a:extLst>
                </a:gridCol>
                <a:gridCol w="1933909">
                  <a:extLst>
                    <a:ext uri="{9D8B030D-6E8A-4147-A177-3AD203B41FA5}">
                      <a16:colId xmlns:a16="http://schemas.microsoft.com/office/drawing/2014/main" val="4249545600"/>
                    </a:ext>
                  </a:extLst>
                </a:gridCol>
                <a:gridCol w="1933909">
                  <a:extLst>
                    <a:ext uri="{9D8B030D-6E8A-4147-A177-3AD203B41FA5}">
                      <a16:colId xmlns:a16="http://schemas.microsoft.com/office/drawing/2014/main" val="2811713869"/>
                    </a:ext>
                  </a:extLst>
                </a:gridCol>
              </a:tblGrid>
              <a:tr h="1590233">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4. adaptation</a:t>
                      </a:r>
                    </a:p>
                    <a:p>
                      <a:pPr algn="l"/>
                      <a:endPar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algn="l"/>
                      <a:endPar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artificial selection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natural selection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offspring</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0483684"/>
                  </a:ext>
                </a:extLst>
              </a:tr>
            </a:tbl>
          </a:graphicData>
        </a:graphic>
      </p:graphicFrame>
      <p:sp>
        <p:nvSpPr>
          <p:cNvPr id="10" name="TextBox 9">
            <a:extLst>
              <a:ext uri="{FF2B5EF4-FFF2-40B4-BE49-F238E27FC236}">
                <a16:creationId xmlns:a16="http://schemas.microsoft.com/office/drawing/2014/main" id="{7059E9B9-1418-4347-A4BF-F088EB0D956D}"/>
              </a:ext>
            </a:extLst>
          </p:cNvPr>
          <p:cNvSpPr txBox="1"/>
          <p:nvPr/>
        </p:nvSpPr>
        <p:spPr>
          <a:xfrm>
            <a:off x="175544" y="359637"/>
            <a:ext cx="3063767" cy="646331"/>
          </a:xfrm>
          <a:prstGeom prst="rect">
            <a:avLst/>
          </a:prstGeom>
          <a:noFill/>
        </p:spPr>
        <p:txBody>
          <a:bodyPr wrap="square" rtlCol="0">
            <a:spAutoFit/>
          </a:bodyPr>
          <a:lstStyle/>
          <a:p>
            <a:pPr marL="228600" indent="-228600">
              <a:buAutoNum type="arabicPeriod"/>
            </a:pPr>
            <a:r>
              <a:rPr lang="en-US" sz="1200" dirty="0">
                <a:latin typeface="Verdana" panose="020B0604030504040204" pitchFamily="34" charset="0"/>
                <a:ea typeface="Verdana" panose="020B0604030504040204" pitchFamily="34" charset="0"/>
              </a:rPr>
              <a:t>______     </a:t>
            </a:r>
          </a:p>
          <a:p>
            <a:pPr marL="228600" indent="-228600">
              <a:buAutoNum type="arabicPeriod"/>
            </a:pPr>
            <a:r>
              <a:rPr lang="en-US" sz="1200" dirty="0">
                <a:latin typeface="Verdana" panose="020B0604030504040204" pitchFamily="34" charset="0"/>
                <a:ea typeface="Verdana" panose="020B0604030504040204" pitchFamily="34" charset="0"/>
              </a:rPr>
              <a:t>______      </a:t>
            </a:r>
          </a:p>
          <a:p>
            <a:pPr marL="228600" indent="-228600">
              <a:buAutoNum type="arabicPeriod"/>
            </a:pPr>
            <a:r>
              <a:rPr lang="en-US" sz="1200" dirty="0">
                <a:latin typeface="Verdana" panose="020B0604030504040204" pitchFamily="34" charset="0"/>
                <a:ea typeface="Verdana" panose="020B0604030504040204" pitchFamily="34" charset="0"/>
              </a:rPr>
              <a:t>______      </a:t>
            </a:r>
          </a:p>
        </p:txBody>
      </p:sp>
      <p:sp>
        <p:nvSpPr>
          <p:cNvPr id="11" name="TextBox 10">
            <a:extLst>
              <a:ext uri="{FF2B5EF4-FFF2-40B4-BE49-F238E27FC236}">
                <a16:creationId xmlns:a16="http://schemas.microsoft.com/office/drawing/2014/main" id="{A21FA4DD-78AA-49AD-B782-28C480242FDE}"/>
              </a:ext>
            </a:extLst>
          </p:cNvPr>
          <p:cNvSpPr txBox="1"/>
          <p:nvPr/>
        </p:nvSpPr>
        <p:spPr>
          <a:xfrm>
            <a:off x="7311633" y="7220841"/>
            <a:ext cx="1172117" cy="461665"/>
          </a:xfrm>
          <a:prstGeom prst="rect">
            <a:avLst/>
          </a:prstGeom>
          <a:noFill/>
        </p:spPr>
        <p:txBody>
          <a:bodyPr wrap="square" rtlCol="0">
            <a:spAutoFit/>
          </a:bodyPr>
          <a:lstStyle/>
          <a:p>
            <a:pPr marL="171450" indent="-171450">
              <a:spcAft>
                <a:spcPts val="600"/>
              </a:spcAft>
              <a:buFont typeface="Wingdings" panose="05000000000000000000" pitchFamily="2" charset="2"/>
              <a:buChar char="q"/>
            </a:pPr>
            <a:r>
              <a:rPr lang="en-US" sz="1200" dirty="0">
                <a:latin typeface="Verdana" panose="020B0604030504040204" pitchFamily="34" charset="0"/>
                <a:ea typeface="Verdana" panose="020B0604030504040204" pitchFamily="34" charset="0"/>
              </a:rPr>
              <a:t>Attached</a:t>
            </a:r>
            <a:br>
              <a:rPr lang="en-US" sz="1200" dirty="0">
                <a:latin typeface="Verdana" panose="020B0604030504040204" pitchFamily="34" charset="0"/>
                <a:ea typeface="Verdana" panose="020B0604030504040204" pitchFamily="34" charset="0"/>
              </a:rPr>
            </a:br>
            <a:endParaRPr lang="en-US" sz="1200" dirty="0">
              <a:latin typeface="Verdana" panose="020B0604030504040204" pitchFamily="34" charset="0"/>
              <a:ea typeface="Verdana" panose="020B0604030504040204" pitchFamily="34" charset="0"/>
            </a:endParaRPr>
          </a:p>
        </p:txBody>
      </p:sp>
      <p:sp>
        <p:nvSpPr>
          <p:cNvPr id="2" name="Rectangle 1">
            <a:extLst>
              <a:ext uri="{FF2B5EF4-FFF2-40B4-BE49-F238E27FC236}">
                <a16:creationId xmlns:a16="http://schemas.microsoft.com/office/drawing/2014/main" id="{0AC85144-1609-4111-BA60-BA7482D087D8}"/>
              </a:ext>
            </a:extLst>
          </p:cNvPr>
          <p:cNvSpPr/>
          <p:nvPr/>
        </p:nvSpPr>
        <p:spPr>
          <a:xfrm>
            <a:off x="97720" y="7307074"/>
            <a:ext cx="3813838" cy="230832"/>
          </a:xfrm>
          <a:prstGeom prst="rect">
            <a:avLst/>
          </a:prstGeom>
        </p:spPr>
        <p:txBody>
          <a:bodyPr wrap="square">
            <a:spAutoFit/>
          </a:bodyPr>
          <a:lstStyle/>
          <a:p>
            <a:r>
              <a:rPr lang="en-US" sz="900" b="1" dirty="0">
                <a:latin typeface="Georgia" panose="02040502050405020303" pitchFamily="18" charset="0"/>
                <a:ea typeface="Verdana" panose="020B0604030504040204" pitchFamily="34" charset="0"/>
              </a:rPr>
              <a:t>(Do when ALL other stations are done)</a:t>
            </a:r>
            <a:endParaRPr lang="en-US" sz="900" dirty="0"/>
          </a:p>
        </p:txBody>
      </p:sp>
      <p:sp>
        <p:nvSpPr>
          <p:cNvPr id="12" name="TextBox 11">
            <a:extLst>
              <a:ext uri="{FF2B5EF4-FFF2-40B4-BE49-F238E27FC236}">
                <a16:creationId xmlns:a16="http://schemas.microsoft.com/office/drawing/2014/main" id="{1C723904-7201-1A41-9739-AD6266777454}"/>
              </a:ext>
            </a:extLst>
          </p:cNvPr>
          <p:cNvSpPr txBox="1"/>
          <p:nvPr/>
        </p:nvSpPr>
        <p:spPr>
          <a:xfrm>
            <a:off x="170192" y="2846302"/>
            <a:ext cx="3140767" cy="4324261"/>
          </a:xfrm>
          <a:prstGeom prst="rect">
            <a:avLst/>
          </a:prstGeom>
          <a:noFill/>
        </p:spPr>
        <p:txBody>
          <a:bodyPr wrap="square" rtlCol="0">
            <a:spAutoFit/>
          </a:bodyPr>
          <a:lstStyle/>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a:t>
            </a:r>
            <a:br>
              <a:rPr lang="en-US" sz="1200" dirty="0">
                <a:latin typeface="Verdana" panose="020B0604030504040204" pitchFamily="34" charset="0"/>
                <a:ea typeface="Verdana" panose="020B0604030504040204" pitchFamily="34" charset="0"/>
              </a:rPr>
            </a:br>
            <a:endParaRPr lang="en-US"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5450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17B40C-702B-4C35-B5A2-8C0C9CAEF5D4}"/>
              </a:ext>
            </a:extLst>
          </p:cNvPr>
          <p:cNvSpPr txBox="1"/>
          <p:nvPr/>
        </p:nvSpPr>
        <p:spPr>
          <a:xfrm>
            <a:off x="149086" y="4015409"/>
            <a:ext cx="5814391" cy="3570208"/>
          </a:xfrm>
          <a:prstGeom prst="rect">
            <a:avLst/>
          </a:prstGeom>
          <a:noFill/>
        </p:spPr>
        <p:txBody>
          <a:bodyPr wrap="square" rtlCol="0">
            <a:spAutoFit/>
          </a:bodyPr>
          <a:lstStyle/>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_____________________________________________________________________________________________________________________________________________________________________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_____________________________________________________________________________________________________________________________________________________________________</a:t>
            </a:r>
          </a:p>
          <a:p>
            <a:pPr marL="228600" indent="-228600">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_____________________________________________________________________________________________________________________________________________________________________</a:t>
            </a:r>
          </a:p>
        </p:txBody>
      </p:sp>
      <p:sp>
        <p:nvSpPr>
          <p:cNvPr id="4" name="TextBox 3">
            <a:extLst>
              <a:ext uri="{FF2B5EF4-FFF2-40B4-BE49-F238E27FC236}">
                <a16:creationId xmlns:a16="http://schemas.microsoft.com/office/drawing/2014/main" id="{99E598B7-10ED-4482-A128-A472C6AEDC23}"/>
              </a:ext>
            </a:extLst>
          </p:cNvPr>
          <p:cNvSpPr txBox="1"/>
          <p:nvPr/>
        </p:nvSpPr>
        <p:spPr>
          <a:xfrm>
            <a:off x="6121454" y="499709"/>
            <a:ext cx="1163318" cy="886012"/>
          </a:xfrm>
          <a:prstGeom prst="rect">
            <a:avLst/>
          </a:prstGeom>
          <a:noFill/>
        </p:spPr>
        <p:txBody>
          <a:bodyPr wrap="square" rtlCol="0">
            <a:spAutoFit/>
          </a:bodyPr>
          <a:lstStyle/>
          <a:p>
            <a:pPr>
              <a:lnSpc>
                <a:spcPct val="150000"/>
              </a:lnSpc>
            </a:pPr>
            <a:r>
              <a:rPr lang="en-US" sz="1200" dirty="0">
                <a:latin typeface="Verdana" panose="020B0604030504040204" pitchFamily="34" charset="0"/>
                <a:ea typeface="Verdana" panose="020B0604030504040204" pitchFamily="34" charset="0"/>
              </a:rPr>
              <a:t>1. ______</a:t>
            </a:r>
          </a:p>
          <a:p>
            <a:pPr>
              <a:lnSpc>
                <a:spcPct val="150000"/>
              </a:lnSpc>
            </a:pPr>
            <a:r>
              <a:rPr lang="en-US" sz="1200" dirty="0">
                <a:latin typeface="Verdana" panose="020B0604030504040204" pitchFamily="34" charset="0"/>
                <a:ea typeface="Verdana" panose="020B0604030504040204" pitchFamily="34" charset="0"/>
              </a:rPr>
              <a:t>2. ______</a:t>
            </a:r>
          </a:p>
          <a:p>
            <a:pPr>
              <a:lnSpc>
                <a:spcPct val="150000"/>
              </a:lnSpc>
            </a:pPr>
            <a:r>
              <a:rPr lang="en-US" sz="1200" dirty="0">
                <a:latin typeface="Verdana" panose="020B0604030504040204" pitchFamily="34" charset="0"/>
                <a:ea typeface="Verdana" panose="020B0604030504040204" pitchFamily="34" charset="0"/>
              </a:rPr>
              <a:t>3. ______</a:t>
            </a:r>
          </a:p>
        </p:txBody>
      </p:sp>
      <p:sp>
        <p:nvSpPr>
          <p:cNvPr id="5" name="Rectangle 4">
            <a:extLst>
              <a:ext uri="{FF2B5EF4-FFF2-40B4-BE49-F238E27FC236}">
                <a16:creationId xmlns:a16="http://schemas.microsoft.com/office/drawing/2014/main" id="{702169D0-E40A-4C48-8CD0-78E3BB67117D}"/>
              </a:ext>
            </a:extLst>
          </p:cNvPr>
          <p:cNvSpPr/>
          <p:nvPr/>
        </p:nvSpPr>
        <p:spPr>
          <a:xfrm>
            <a:off x="7205958" y="222710"/>
            <a:ext cx="2852442" cy="1440010"/>
          </a:xfrm>
          <a:prstGeom prst="rect">
            <a:avLst/>
          </a:prstGeom>
          <a:noFill/>
        </p:spPr>
        <p:txBody>
          <a:bodyPr wrap="square" rtlCol="0">
            <a:spAutoFit/>
          </a:bodyPr>
          <a:lstStyle/>
          <a:p>
            <a:pPr>
              <a:lnSpc>
                <a:spcPct val="150000"/>
              </a:lnSpc>
            </a:pPr>
            <a:r>
              <a:rPr lang="en-US" sz="1200" dirty="0">
                <a:latin typeface="Verdana" panose="020B0604030504040204" pitchFamily="34" charset="0"/>
                <a:ea typeface="Verdana" panose="020B0604030504040204" pitchFamily="34" charset="0"/>
              </a:rPr>
              <a:t>4. ________________________</a:t>
            </a:r>
          </a:p>
          <a:p>
            <a:pPr>
              <a:lnSpc>
                <a:spcPct val="150000"/>
              </a:lnSpc>
            </a:pPr>
            <a:r>
              <a:rPr lang="en-US" sz="1200" dirty="0">
                <a:latin typeface="Verdana" panose="020B0604030504040204" pitchFamily="34" charset="0"/>
                <a:ea typeface="Verdana" panose="020B0604030504040204" pitchFamily="34" charset="0"/>
              </a:rPr>
              <a:t>5. ________________________</a:t>
            </a:r>
          </a:p>
          <a:p>
            <a:pPr>
              <a:lnSpc>
                <a:spcPct val="150000"/>
              </a:lnSpc>
            </a:pPr>
            <a:r>
              <a:rPr lang="en-US" sz="1200" dirty="0">
                <a:latin typeface="Verdana" panose="020B0604030504040204" pitchFamily="34" charset="0"/>
                <a:ea typeface="Verdana" panose="020B0604030504040204" pitchFamily="34" charset="0"/>
              </a:rPr>
              <a:t>6. ________________________</a:t>
            </a:r>
          </a:p>
          <a:p>
            <a:pPr>
              <a:lnSpc>
                <a:spcPct val="150000"/>
              </a:lnSpc>
            </a:pPr>
            <a:r>
              <a:rPr lang="en-US" sz="1200" dirty="0">
                <a:latin typeface="Verdana" panose="020B0604030504040204" pitchFamily="34" charset="0"/>
                <a:ea typeface="Verdana" panose="020B0604030504040204" pitchFamily="34" charset="0"/>
              </a:rPr>
              <a:t>7. ________________________</a:t>
            </a:r>
          </a:p>
          <a:p>
            <a:pPr>
              <a:lnSpc>
                <a:spcPct val="150000"/>
              </a:lnSpc>
            </a:pPr>
            <a:r>
              <a:rPr lang="en-US" sz="1200" dirty="0">
                <a:latin typeface="Verdana" panose="020B0604030504040204" pitchFamily="34" charset="0"/>
                <a:ea typeface="Verdana" panose="020B0604030504040204" pitchFamily="34" charset="0"/>
              </a:rPr>
              <a:t>8. ________________________</a:t>
            </a:r>
          </a:p>
        </p:txBody>
      </p:sp>
      <p:sp>
        <p:nvSpPr>
          <p:cNvPr id="2" name="TextBox 1">
            <a:extLst>
              <a:ext uri="{FF2B5EF4-FFF2-40B4-BE49-F238E27FC236}">
                <a16:creationId xmlns:a16="http://schemas.microsoft.com/office/drawing/2014/main" id="{0A7D56FF-46F9-436A-9FEA-0CE9F7ACCF99}"/>
              </a:ext>
            </a:extLst>
          </p:cNvPr>
          <p:cNvSpPr txBox="1"/>
          <p:nvPr/>
        </p:nvSpPr>
        <p:spPr>
          <a:xfrm>
            <a:off x="6325841" y="2296416"/>
            <a:ext cx="3436185" cy="461665"/>
          </a:xfrm>
          <a:prstGeom prst="rect">
            <a:avLst/>
          </a:prstGeom>
          <a:noFill/>
        </p:spPr>
        <p:txBody>
          <a:bodyPr wrap="square" rtlCol="0">
            <a:spAutoFit/>
          </a:bodyPr>
          <a:lstStyle/>
          <a:p>
            <a:pPr marL="171450" indent="-171450">
              <a:spcAft>
                <a:spcPts val="600"/>
              </a:spcAft>
              <a:buFont typeface="Wingdings" panose="05000000000000000000" pitchFamily="2" charset="2"/>
              <a:buChar char="q"/>
            </a:pPr>
            <a:r>
              <a:rPr lang="en-US" sz="1200" dirty="0">
                <a:latin typeface="Verdana" panose="020B0604030504040204" pitchFamily="34" charset="0"/>
                <a:ea typeface="Verdana" panose="020B0604030504040204" pitchFamily="34" charset="0"/>
              </a:rPr>
              <a:t>Checked by teacher.  Initials: _______</a:t>
            </a:r>
            <a:br>
              <a:rPr lang="en-US" sz="1200" dirty="0">
                <a:latin typeface="Verdana" panose="020B0604030504040204" pitchFamily="34" charset="0"/>
                <a:ea typeface="Verdana" panose="020B0604030504040204" pitchFamily="34" charset="0"/>
              </a:rPr>
            </a:br>
            <a:endParaRPr lang="en-US"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5437250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0E84D14-4E88-45B9-ABCF-9E795D8339B9}"/>
              </a:ext>
            </a:extLst>
          </p:cNvPr>
          <p:cNvSpPr txBox="1"/>
          <p:nvPr/>
        </p:nvSpPr>
        <p:spPr>
          <a:xfrm>
            <a:off x="168966" y="2918520"/>
            <a:ext cx="4701208" cy="4363887"/>
          </a:xfrm>
          <a:prstGeom prst="rect">
            <a:avLst/>
          </a:prstGeom>
          <a:noFill/>
        </p:spPr>
        <p:txBody>
          <a:bodyPr wrap="square" rtlCol="0">
            <a:spAutoFit/>
          </a:bodyPr>
          <a:lstStyle/>
          <a:p>
            <a:pPr marL="228600" indent="-228600">
              <a:lnSpc>
                <a:spcPct val="150000"/>
              </a:lnSpc>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a:t>
            </a:r>
          </a:p>
          <a:p>
            <a:pPr marL="228600" indent="-228600">
              <a:lnSpc>
                <a:spcPct val="150000"/>
              </a:lnSpc>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a:t>
            </a:r>
          </a:p>
          <a:p>
            <a:pPr marL="228600" indent="-228600">
              <a:lnSpc>
                <a:spcPct val="150000"/>
              </a:lnSpc>
              <a:spcAft>
                <a:spcPts val="600"/>
              </a:spcAft>
              <a:buFont typeface="+mj-lt"/>
              <a:buAutoNum type="arabicPeriod"/>
            </a:pP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a:t>
            </a:r>
            <a:br>
              <a:rPr lang="en-US" sz="1200" dirty="0">
                <a:latin typeface="Verdana" panose="020B0604030504040204" pitchFamily="34" charset="0"/>
                <a:ea typeface="Verdana" panose="020B0604030504040204" pitchFamily="34" charset="0"/>
              </a:rPr>
            </a:br>
            <a:r>
              <a:rPr lang="en-US" sz="1200" dirty="0">
                <a:latin typeface="Verdana" panose="020B0604030504040204" pitchFamily="34" charset="0"/>
                <a:ea typeface="Verdana" panose="020B0604030504040204" pitchFamily="34" charset="0"/>
              </a:rPr>
              <a:t>________________________________________________________________________________________</a:t>
            </a:r>
          </a:p>
        </p:txBody>
      </p:sp>
      <p:graphicFrame>
        <p:nvGraphicFramePr>
          <p:cNvPr id="5" name="Table 4">
            <a:extLst>
              <a:ext uri="{FF2B5EF4-FFF2-40B4-BE49-F238E27FC236}">
                <a16:creationId xmlns:a16="http://schemas.microsoft.com/office/drawing/2014/main" id="{E2591908-37DA-4894-AE4F-F7F766091000}"/>
              </a:ext>
            </a:extLst>
          </p:cNvPr>
          <p:cNvGraphicFramePr>
            <a:graphicFrameLocks noGrp="1"/>
          </p:cNvGraphicFramePr>
          <p:nvPr>
            <p:extLst>
              <p:ext uri="{D42A27DB-BD31-4B8C-83A1-F6EECF244321}">
                <p14:modId xmlns:p14="http://schemas.microsoft.com/office/powerpoint/2010/main" val="1908841112"/>
              </p:ext>
            </p:extLst>
          </p:nvPr>
        </p:nvGraphicFramePr>
        <p:xfrm>
          <a:off x="168966" y="1011819"/>
          <a:ext cx="9669545" cy="1599813"/>
        </p:xfrm>
        <a:graphic>
          <a:graphicData uri="http://schemas.openxmlformats.org/drawingml/2006/table">
            <a:tbl>
              <a:tblPr>
                <a:tableStyleId>{5940675A-B579-460E-94D1-54222C63F5DA}</a:tableStyleId>
              </a:tblPr>
              <a:tblGrid>
                <a:gridCol w="1933909">
                  <a:extLst>
                    <a:ext uri="{9D8B030D-6E8A-4147-A177-3AD203B41FA5}">
                      <a16:colId xmlns:a16="http://schemas.microsoft.com/office/drawing/2014/main" val="2899515378"/>
                    </a:ext>
                  </a:extLst>
                </a:gridCol>
                <a:gridCol w="1933909">
                  <a:extLst>
                    <a:ext uri="{9D8B030D-6E8A-4147-A177-3AD203B41FA5}">
                      <a16:colId xmlns:a16="http://schemas.microsoft.com/office/drawing/2014/main" val="2216673636"/>
                    </a:ext>
                  </a:extLst>
                </a:gridCol>
                <a:gridCol w="1933909">
                  <a:extLst>
                    <a:ext uri="{9D8B030D-6E8A-4147-A177-3AD203B41FA5}">
                      <a16:colId xmlns:a16="http://schemas.microsoft.com/office/drawing/2014/main" val="542901989"/>
                    </a:ext>
                  </a:extLst>
                </a:gridCol>
                <a:gridCol w="1933909">
                  <a:extLst>
                    <a:ext uri="{9D8B030D-6E8A-4147-A177-3AD203B41FA5}">
                      <a16:colId xmlns:a16="http://schemas.microsoft.com/office/drawing/2014/main" val="4249545600"/>
                    </a:ext>
                  </a:extLst>
                </a:gridCol>
                <a:gridCol w="1933909">
                  <a:extLst>
                    <a:ext uri="{9D8B030D-6E8A-4147-A177-3AD203B41FA5}">
                      <a16:colId xmlns:a16="http://schemas.microsoft.com/office/drawing/2014/main" val="2811713869"/>
                    </a:ext>
                  </a:extLst>
                </a:gridCol>
              </a:tblGrid>
              <a:tr h="1599813">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4. adaptation</a:t>
                      </a:r>
                    </a:p>
                    <a:p>
                      <a:pPr algn="l"/>
                      <a:endPar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artificial selection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natural selection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r>
                        <a:rPr lang="en-US" sz="1200" b="0" dirty="0">
                          <a:solidFill>
                            <a:schemeClr val="tx1"/>
                          </a:solidFill>
                          <a:latin typeface="Verdana" panose="020B0604030504040204" pitchFamily="34" charset="0"/>
                          <a:ea typeface="Verdana" panose="020B0604030504040204" pitchFamily="34" charset="0"/>
                          <a:cs typeface="Verdana" panose="020B0604030504040204" pitchFamily="34" charset="0"/>
                        </a:rPr>
                        <a:t>offspring</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0483684"/>
                  </a:ext>
                </a:extLst>
              </a:tr>
            </a:tbl>
          </a:graphicData>
        </a:graphic>
      </p:graphicFrame>
      <p:sp>
        <p:nvSpPr>
          <p:cNvPr id="7" name="TextBox 6">
            <a:extLst>
              <a:ext uri="{FF2B5EF4-FFF2-40B4-BE49-F238E27FC236}">
                <a16:creationId xmlns:a16="http://schemas.microsoft.com/office/drawing/2014/main" id="{802CEBB2-594E-4B7D-9567-E6A431FB2158}"/>
              </a:ext>
            </a:extLst>
          </p:cNvPr>
          <p:cNvSpPr txBox="1"/>
          <p:nvPr/>
        </p:nvSpPr>
        <p:spPr>
          <a:xfrm>
            <a:off x="168966" y="457580"/>
            <a:ext cx="1087512" cy="646331"/>
          </a:xfrm>
          <a:prstGeom prst="rect">
            <a:avLst/>
          </a:prstGeom>
          <a:noFill/>
        </p:spPr>
        <p:txBody>
          <a:bodyPr wrap="square" rtlCol="0">
            <a:spAutoFit/>
          </a:bodyPr>
          <a:lstStyle/>
          <a:p>
            <a:pPr marL="228600" indent="-228600">
              <a:buAutoNum type="arabicPeriod"/>
            </a:pPr>
            <a:r>
              <a:rPr lang="en-US" sz="1200" dirty="0">
                <a:latin typeface="Verdana" panose="020B0604030504040204" pitchFamily="34" charset="0"/>
                <a:ea typeface="Verdana" panose="020B0604030504040204" pitchFamily="34" charset="0"/>
              </a:rPr>
              <a:t>______     </a:t>
            </a:r>
          </a:p>
          <a:p>
            <a:pPr marL="228600" indent="-228600">
              <a:buAutoNum type="arabicPeriod"/>
            </a:pPr>
            <a:r>
              <a:rPr lang="en-US" sz="1200" dirty="0">
                <a:latin typeface="Verdana" panose="020B0604030504040204" pitchFamily="34" charset="0"/>
                <a:ea typeface="Verdana" panose="020B0604030504040204" pitchFamily="34" charset="0"/>
              </a:rPr>
              <a:t>______      </a:t>
            </a:r>
          </a:p>
          <a:p>
            <a:pPr marL="228600" indent="-228600">
              <a:buAutoNum type="arabicPeriod"/>
            </a:pPr>
            <a:r>
              <a:rPr lang="en-US" sz="1200" dirty="0">
                <a:latin typeface="Verdana" panose="020B0604030504040204" pitchFamily="34" charset="0"/>
                <a:ea typeface="Verdana" panose="020B0604030504040204" pitchFamily="34" charset="0"/>
              </a:rPr>
              <a:t>______      </a:t>
            </a:r>
          </a:p>
        </p:txBody>
      </p:sp>
      <p:sp>
        <p:nvSpPr>
          <p:cNvPr id="6" name="TextBox 5">
            <a:extLst>
              <a:ext uri="{FF2B5EF4-FFF2-40B4-BE49-F238E27FC236}">
                <a16:creationId xmlns:a16="http://schemas.microsoft.com/office/drawing/2014/main" id="{0B338BE0-551F-464B-A483-6D5D0A38E93C}"/>
              </a:ext>
            </a:extLst>
          </p:cNvPr>
          <p:cNvSpPr txBox="1"/>
          <p:nvPr/>
        </p:nvSpPr>
        <p:spPr>
          <a:xfrm>
            <a:off x="5187000" y="3121098"/>
            <a:ext cx="4701208" cy="4647426"/>
          </a:xfrm>
          <a:prstGeom prst="rect">
            <a:avLst/>
          </a:prstGeom>
          <a:noFill/>
        </p:spPr>
        <p:txBody>
          <a:bodyPr wrap="square" rtlCol="0">
            <a:spAutoFit/>
          </a:bodyPr>
          <a:lstStyle/>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br>
              <a:rPr lang="en-US" sz="1400" dirty="0">
                <a:latin typeface="Verdana" panose="020B0604030504040204" pitchFamily="34" charset="0"/>
                <a:ea typeface="Verdana" panose="020B0604030504040204" pitchFamily="34" charset="0"/>
              </a:rPr>
            </a:br>
            <a:r>
              <a:rPr lang="en-US" sz="1400" dirty="0">
                <a:latin typeface="Verdana" panose="020B0604030504040204" pitchFamily="34" charset="0"/>
                <a:ea typeface="Verdana" panose="020B0604030504040204" pitchFamily="34" charset="0"/>
              </a:rPr>
              <a:t>______________________________________</a:t>
            </a:r>
          </a:p>
          <a:p>
            <a:pPr marL="228600" indent="-228600">
              <a:spcAft>
                <a:spcPts val="600"/>
              </a:spcAft>
              <a:buFont typeface="+mj-lt"/>
              <a:buAutoNum type="arabicPeriod"/>
            </a:pPr>
            <a:endParaRPr lang="en-US" sz="14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719451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EDE385-8B17-4221-A7E6-238FC61C1BB2}"/>
              </a:ext>
            </a:extLst>
          </p:cNvPr>
          <p:cNvSpPr txBox="1"/>
          <p:nvPr/>
        </p:nvSpPr>
        <p:spPr>
          <a:xfrm>
            <a:off x="6964017" y="428170"/>
            <a:ext cx="2854993" cy="6916060"/>
          </a:xfrm>
          <a:prstGeom prst="rect">
            <a:avLst/>
          </a:prstGeom>
          <a:noFill/>
        </p:spPr>
        <p:txBody>
          <a:bodyPr wrap="square" rtlCol="0">
            <a:spAutoFit/>
          </a:bodyPr>
          <a:lstStyle/>
          <a:p>
            <a:pPr>
              <a:lnSpc>
                <a:spcPct val="200000"/>
              </a:lnSpc>
            </a:pPr>
            <a:r>
              <a:rPr lang="en-US" sz="1400" dirty="0">
                <a:latin typeface="Verdana" panose="020B0604030504040204" pitchFamily="34" charset="0"/>
                <a:ea typeface="Verdana" panose="020B0604030504040204" pitchFamily="34" charset="0"/>
              </a:rPr>
              <a:t>1. ______</a:t>
            </a:r>
          </a:p>
          <a:p>
            <a:pPr>
              <a:lnSpc>
                <a:spcPct val="200000"/>
              </a:lnSpc>
            </a:pPr>
            <a:r>
              <a:rPr lang="en-US" sz="1400" dirty="0">
                <a:latin typeface="Verdana" panose="020B0604030504040204" pitchFamily="34" charset="0"/>
                <a:ea typeface="Verdana" panose="020B0604030504040204" pitchFamily="34" charset="0"/>
              </a:rPr>
              <a:t>2. ______</a:t>
            </a:r>
          </a:p>
          <a:p>
            <a:pPr>
              <a:lnSpc>
                <a:spcPct val="200000"/>
              </a:lnSpc>
            </a:pPr>
            <a:r>
              <a:rPr lang="en-US" sz="1400" dirty="0">
                <a:latin typeface="Verdana" panose="020B0604030504040204" pitchFamily="34" charset="0"/>
                <a:ea typeface="Verdana" panose="020B0604030504040204" pitchFamily="34" charset="0"/>
              </a:rPr>
              <a:t>3. ______</a:t>
            </a:r>
          </a:p>
          <a:p>
            <a:pPr>
              <a:lnSpc>
                <a:spcPct val="200000"/>
              </a:lnSpc>
            </a:pPr>
            <a:endParaRPr lang="en-US" sz="1400" dirty="0">
              <a:latin typeface="Verdana" panose="020B0604030504040204" pitchFamily="34" charset="0"/>
              <a:ea typeface="Verdana" panose="020B0604030504040204" pitchFamily="34" charset="0"/>
            </a:endParaRPr>
          </a:p>
          <a:p>
            <a:pPr>
              <a:lnSpc>
                <a:spcPct val="200000"/>
              </a:lnSpc>
            </a:pPr>
            <a:r>
              <a:rPr lang="en-US" sz="1400" dirty="0">
                <a:latin typeface="Verdana" panose="020B0604030504040204" pitchFamily="34" charset="0"/>
                <a:ea typeface="Verdana" panose="020B0604030504040204" pitchFamily="34" charset="0"/>
              </a:rPr>
              <a:t>Word Bank for 4 - 8: </a:t>
            </a:r>
          </a:p>
          <a:p>
            <a:pPr marL="285750" indent="-285750" fontAlgn="t">
              <a:lnSpc>
                <a:spcPct val="200000"/>
              </a:lnSpc>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adaptation</a:t>
            </a:r>
          </a:p>
          <a:p>
            <a:pPr marL="285750" indent="-285750" fontAlgn="t">
              <a:lnSpc>
                <a:spcPct val="200000"/>
              </a:lnSpc>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artificial selection</a:t>
            </a:r>
          </a:p>
          <a:p>
            <a:pPr marL="285750" indent="-285750" fontAlgn="t">
              <a:lnSpc>
                <a:spcPct val="200000"/>
              </a:lnSpc>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diversity</a:t>
            </a:r>
          </a:p>
          <a:p>
            <a:pPr marL="285750" indent="-285750" fontAlgn="t">
              <a:lnSpc>
                <a:spcPct val="200000"/>
              </a:lnSpc>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natural selection</a:t>
            </a:r>
          </a:p>
          <a:p>
            <a:pPr marL="285750" indent="-285750" fontAlgn="t">
              <a:lnSpc>
                <a:spcPct val="200000"/>
              </a:lnSpc>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offspring</a:t>
            </a:r>
          </a:p>
          <a:p>
            <a:pPr>
              <a:lnSpc>
                <a:spcPct val="200000"/>
              </a:lnSpc>
            </a:pPr>
            <a:endParaRPr lang="en-US" sz="1400" dirty="0">
              <a:latin typeface="Verdana" panose="020B0604030504040204" pitchFamily="34" charset="0"/>
              <a:ea typeface="Verdana" panose="020B0604030504040204" pitchFamily="34" charset="0"/>
            </a:endParaRPr>
          </a:p>
          <a:p>
            <a:pPr marL="342900" indent="-342900">
              <a:lnSpc>
                <a:spcPct val="200000"/>
              </a:lnSpc>
              <a:buFont typeface="+mj-lt"/>
              <a:buAutoNum type="arabicPeriod" startAt="4"/>
            </a:pPr>
            <a:r>
              <a:rPr lang="en-US" sz="1400" dirty="0">
                <a:latin typeface="Verdana" panose="020B0604030504040204" pitchFamily="34" charset="0"/>
                <a:ea typeface="Verdana" panose="020B0604030504040204" pitchFamily="34" charset="0"/>
              </a:rPr>
              <a:t>____________________</a:t>
            </a:r>
          </a:p>
          <a:p>
            <a:pPr marL="342900" indent="-342900">
              <a:lnSpc>
                <a:spcPct val="200000"/>
              </a:lnSpc>
              <a:buFont typeface="+mj-lt"/>
              <a:buAutoNum type="arabicPeriod" startAt="4"/>
            </a:pPr>
            <a:r>
              <a:rPr lang="en-US" sz="1400" dirty="0">
                <a:latin typeface="Verdana" panose="020B0604030504040204" pitchFamily="34" charset="0"/>
                <a:ea typeface="Verdana" panose="020B0604030504040204" pitchFamily="34" charset="0"/>
              </a:rPr>
              <a:t>____________________</a:t>
            </a:r>
          </a:p>
          <a:p>
            <a:pPr marL="342900" indent="-342900">
              <a:lnSpc>
                <a:spcPct val="200000"/>
              </a:lnSpc>
              <a:buFont typeface="+mj-lt"/>
              <a:buAutoNum type="arabicPeriod" startAt="4"/>
            </a:pPr>
            <a:r>
              <a:rPr lang="en-US" sz="1400" dirty="0">
                <a:latin typeface="Verdana" panose="020B0604030504040204" pitchFamily="34" charset="0"/>
                <a:ea typeface="Verdana" panose="020B0604030504040204" pitchFamily="34" charset="0"/>
              </a:rPr>
              <a:t>____________________</a:t>
            </a:r>
          </a:p>
          <a:p>
            <a:pPr marL="342900" indent="-342900">
              <a:lnSpc>
                <a:spcPct val="200000"/>
              </a:lnSpc>
              <a:buFont typeface="+mj-lt"/>
              <a:buAutoNum type="arabicPeriod" startAt="4"/>
            </a:pPr>
            <a:r>
              <a:rPr lang="en-US" sz="1400" dirty="0">
                <a:latin typeface="Verdana" panose="020B0604030504040204" pitchFamily="34" charset="0"/>
                <a:ea typeface="Verdana" panose="020B0604030504040204" pitchFamily="34" charset="0"/>
              </a:rPr>
              <a:t>____________________</a:t>
            </a:r>
          </a:p>
          <a:p>
            <a:pPr marL="342900" indent="-342900">
              <a:lnSpc>
                <a:spcPct val="200000"/>
              </a:lnSpc>
              <a:buFont typeface="+mj-lt"/>
              <a:buAutoNum type="arabicPeriod" startAt="4"/>
            </a:pPr>
            <a:r>
              <a:rPr lang="en-US" sz="1400" dirty="0">
                <a:latin typeface="Verdana" panose="020B0604030504040204" pitchFamily="34" charset="0"/>
                <a:ea typeface="Verdana" panose="020B0604030504040204" pitchFamily="34" charset="0"/>
              </a:rPr>
              <a:t>____________________</a:t>
            </a:r>
          </a:p>
        </p:txBody>
      </p:sp>
      <p:sp>
        <p:nvSpPr>
          <p:cNvPr id="2" name="TextBox 1">
            <a:extLst>
              <a:ext uri="{FF2B5EF4-FFF2-40B4-BE49-F238E27FC236}">
                <a16:creationId xmlns:a16="http://schemas.microsoft.com/office/drawing/2014/main" id="{89EA1EE7-26FF-4B92-B96E-F82DDCCD0F85}"/>
              </a:ext>
            </a:extLst>
          </p:cNvPr>
          <p:cNvSpPr txBox="1"/>
          <p:nvPr/>
        </p:nvSpPr>
        <p:spPr>
          <a:xfrm>
            <a:off x="1934816" y="4144266"/>
            <a:ext cx="3436185" cy="461665"/>
          </a:xfrm>
          <a:prstGeom prst="rect">
            <a:avLst/>
          </a:prstGeom>
          <a:noFill/>
        </p:spPr>
        <p:txBody>
          <a:bodyPr wrap="square" rtlCol="0">
            <a:spAutoFit/>
          </a:bodyPr>
          <a:lstStyle/>
          <a:p>
            <a:pPr marL="171450" indent="-171450">
              <a:spcAft>
                <a:spcPts val="600"/>
              </a:spcAft>
              <a:buFont typeface="Wingdings" panose="05000000000000000000" pitchFamily="2" charset="2"/>
              <a:buChar char="q"/>
            </a:pPr>
            <a:r>
              <a:rPr lang="en-US" sz="1200" dirty="0">
                <a:latin typeface="Verdana" panose="020B0604030504040204" pitchFamily="34" charset="0"/>
                <a:ea typeface="Verdana" panose="020B0604030504040204" pitchFamily="34" charset="0"/>
              </a:rPr>
              <a:t>Checked by teacher.  Initials: _______</a:t>
            </a:r>
            <a:br>
              <a:rPr lang="en-US" sz="1200" dirty="0">
                <a:latin typeface="Verdana" panose="020B0604030504040204" pitchFamily="34" charset="0"/>
                <a:ea typeface="Verdana" panose="020B0604030504040204" pitchFamily="34" charset="0"/>
              </a:rPr>
            </a:br>
            <a:endParaRPr lang="en-US"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6912225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2268</TotalTime>
  <Words>3413</Words>
  <Application>Microsoft Office PowerPoint</Application>
  <PresentationFormat>Custom</PresentationFormat>
  <Paragraphs>374</Paragraphs>
  <Slides>28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Calibri</vt:lpstr>
      <vt:lpstr>Calibri Light</vt:lpstr>
      <vt:lpstr>Georgia</vt:lpstr>
      <vt:lpstr>Rockwell Extra Bold</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Chad Scott</dc:creator>
  <cp:lastModifiedBy>Macie Rains</cp:lastModifiedBy>
  <cp:revision>284</cp:revision>
  <cp:lastPrinted>2019-07-10T18:42:12Z</cp:lastPrinted>
  <dcterms:created xsi:type="dcterms:W3CDTF">2019-06-04T16:26:17Z</dcterms:created>
  <dcterms:modified xsi:type="dcterms:W3CDTF">2023-02-04T17:23:40Z</dcterms:modified>
</cp:coreProperties>
</file>